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itter Medium"/>
      <p:regular r:id="rId17"/>
    </p:embeddedFont>
    <p:embeddedFont>
      <p:font typeface="Bitter Medium"/>
      <p:regular r:id="rId18"/>
    </p:embeddedFont>
    <p:embeddedFont>
      <p:font typeface="Bitter Medium"/>
      <p:regular r:id="rId19"/>
    </p:embeddedFont>
    <p:embeddedFont>
      <p:font typeface="Bitter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0534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2C3F42"/>
                </a:solidFill>
                <a:latin typeface="Bitter Medium" pitchFamily="34" charset="0"/>
                <a:ea typeface="Bitter Medium" pitchFamily="34" charset="-122"/>
                <a:cs typeface="Bitter Medium" pitchFamily="34" charset="-120"/>
              </a:rPr>
              <a:t>Advanced  Traffic Signal Control System. </a:t>
            </a:r>
            <a:endParaRPr lang="en-US" sz="3900" dirty="0"/>
          </a:p>
        </p:txBody>
      </p:sp>
      <p:sp>
        <p:nvSpPr>
          <p:cNvPr id="4" name="Text 1"/>
          <p:cNvSpPr/>
          <p:nvPr/>
        </p:nvSpPr>
        <p:spPr>
          <a:xfrm>
            <a:off x="793790" y="334315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Urban traffic congestion represents one of the most persistent challenges in modern cities, affecting millions of commuters daily. Traditional traffic management systems rely on fixed-time signals that operate on predetermined cycles, unable to respond to the dynamic nature of real-world traffic patterns.</a:t>
            </a:r>
            <a:endParaRPr lang="en-US" sz="1550" dirty="0"/>
          </a:p>
        </p:txBody>
      </p:sp>
      <p:sp>
        <p:nvSpPr>
          <p:cNvPr id="5" name="Text 2"/>
          <p:cNvSpPr/>
          <p:nvPr/>
        </p:nvSpPr>
        <p:spPr>
          <a:xfrm>
            <a:off x="793790" y="4836557"/>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This project introduces an intelligent solution that combines artificial intelligence-based vehicle detection with embedded electronics to create an adaptive traffic control system. By analyzing real-time traffic density and dynamically adjusting signal timings, the system optimizes traffic flow, reduces unnecessary waiting times, and improves overall road efficiency in urban environments.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58284"/>
            <a:ext cx="7195542" cy="620078"/>
          </a:xfrm>
          <a:prstGeom prst="rect">
            <a:avLst/>
          </a:prstGeom>
          <a:noFill/>
          <a:ln/>
        </p:spPr>
        <p:txBody>
          <a:bodyPr wrap="none" lIns="0" tIns="0" rIns="0" bIns="0" rtlCol="0" anchor="t"/>
          <a:lstStyle/>
          <a:p>
            <a:pPr algn="l" indent="0" marL="0">
              <a:lnSpc>
                <a:spcPts val="4850"/>
              </a:lnSpc>
              <a:buNone/>
            </a:pPr>
            <a:r>
              <a:rPr lang="en-US" sz="3900" dirty="0">
                <a:solidFill>
                  <a:srgbClr val="2C3F42"/>
                </a:solidFill>
                <a:latin typeface="Bitter Medium" pitchFamily="34" charset="0"/>
                <a:ea typeface="Bitter Medium" pitchFamily="34" charset="-122"/>
                <a:cs typeface="Bitter Medium" pitchFamily="34" charset="-120"/>
              </a:rPr>
              <a:t>Conclusion and Future Outlook</a:t>
            </a:r>
            <a:endParaRPr lang="en-US" sz="3900" dirty="0"/>
          </a:p>
        </p:txBody>
      </p:sp>
      <p:sp>
        <p:nvSpPr>
          <p:cNvPr id="3" name="Text 1"/>
          <p:cNvSpPr/>
          <p:nvPr/>
        </p:nvSpPr>
        <p:spPr>
          <a:xfrm>
            <a:off x="793790" y="157519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This project successfully demonstrates the integration of artificial intelligence, embedded systems, and power electronics to solve a practical urban infrastructure challenge. By combining YOLO-based vehicle detection with Arduino-controlled signal management, the system overcomes the fundamental limitations of traditional fixed-time traffic signals.</a:t>
            </a:r>
            <a:endParaRPr lang="en-US" sz="1550" dirty="0"/>
          </a:p>
        </p:txBody>
      </p:sp>
      <p:sp>
        <p:nvSpPr>
          <p:cNvPr id="4" name="Shape 2"/>
          <p:cNvSpPr/>
          <p:nvPr/>
        </p:nvSpPr>
        <p:spPr>
          <a:xfrm>
            <a:off x="793790" y="2751058"/>
            <a:ext cx="4215289" cy="2141815"/>
          </a:xfrm>
          <a:prstGeom prst="roundRect">
            <a:avLst>
              <a:gd name="adj" fmla="val 3892"/>
            </a:avLst>
          </a:prstGeom>
          <a:solidFill>
            <a:srgbClr val="FFF8F0"/>
          </a:solidFill>
          <a:ln w="22860">
            <a:solidFill>
              <a:srgbClr val="E2C8B5"/>
            </a:solidFill>
            <a:prstDash val="solid"/>
          </a:ln>
        </p:spPr>
      </p:sp>
      <p:sp>
        <p:nvSpPr>
          <p:cNvPr id="5" name="Text 3"/>
          <p:cNvSpPr/>
          <p:nvPr/>
        </p:nvSpPr>
        <p:spPr>
          <a:xfrm>
            <a:off x="1015008" y="2972276"/>
            <a:ext cx="2754392"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 Real-Time Adaptation</a:t>
            </a:r>
            <a:endParaRPr lang="en-US" sz="1950" dirty="0"/>
          </a:p>
        </p:txBody>
      </p:sp>
      <p:sp>
        <p:nvSpPr>
          <p:cNvPr id="6" name="Text 4"/>
          <p:cNvSpPr/>
          <p:nvPr/>
        </p:nvSpPr>
        <p:spPr>
          <a:xfrm>
            <a:off x="1015008" y="3401497"/>
            <a:ext cx="3772853" cy="127015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Responds dynamically to changing traffic density, reducing unnecessary wait times and improving traffic flow efficiency</a:t>
            </a:r>
            <a:endParaRPr lang="en-US" sz="1550" dirty="0"/>
          </a:p>
        </p:txBody>
      </p:sp>
      <p:sp>
        <p:nvSpPr>
          <p:cNvPr id="7" name="Shape 5"/>
          <p:cNvSpPr/>
          <p:nvPr/>
        </p:nvSpPr>
        <p:spPr>
          <a:xfrm>
            <a:off x="5207437" y="2751058"/>
            <a:ext cx="4215408" cy="2141815"/>
          </a:xfrm>
          <a:prstGeom prst="roundRect">
            <a:avLst>
              <a:gd name="adj" fmla="val 3892"/>
            </a:avLst>
          </a:prstGeom>
          <a:solidFill>
            <a:srgbClr val="FFF8F0"/>
          </a:solidFill>
          <a:ln w="22860">
            <a:solidFill>
              <a:srgbClr val="E2C8B5"/>
            </a:solidFill>
            <a:prstDash val="solid"/>
          </a:ln>
        </p:spPr>
      </p:sp>
      <p:sp>
        <p:nvSpPr>
          <p:cNvPr id="8" name="Text 6"/>
          <p:cNvSpPr/>
          <p:nvPr/>
        </p:nvSpPr>
        <p:spPr>
          <a:xfrm>
            <a:off x="5428655" y="2972276"/>
            <a:ext cx="2641044"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 Precise Coordination</a:t>
            </a:r>
            <a:endParaRPr lang="en-US" sz="1950" dirty="0"/>
          </a:p>
        </p:txBody>
      </p:sp>
      <p:sp>
        <p:nvSpPr>
          <p:cNvPr id="9" name="Text 7"/>
          <p:cNvSpPr/>
          <p:nvPr/>
        </p:nvSpPr>
        <p:spPr>
          <a:xfrm>
            <a:off x="5428655" y="3401497"/>
            <a:ext cx="3772972" cy="127015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Hardware synchronization ensures multiple signal controllers operate in perfect alignment, maintaining intersection safety</a:t>
            </a:r>
            <a:endParaRPr lang="en-US" sz="1550" dirty="0"/>
          </a:p>
        </p:txBody>
      </p:sp>
      <p:sp>
        <p:nvSpPr>
          <p:cNvPr id="10" name="Shape 8"/>
          <p:cNvSpPr/>
          <p:nvPr/>
        </p:nvSpPr>
        <p:spPr>
          <a:xfrm>
            <a:off x="9621203" y="2751058"/>
            <a:ext cx="4215289" cy="2141815"/>
          </a:xfrm>
          <a:prstGeom prst="roundRect">
            <a:avLst>
              <a:gd name="adj" fmla="val 3892"/>
            </a:avLst>
          </a:prstGeom>
          <a:solidFill>
            <a:srgbClr val="FFF8F0"/>
          </a:solidFill>
          <a:ln w="22860">
            <a:solidFill>
              <a:srgbClr val="E2C8B5"/>
            </a:solidFill>
            <a:prstDash val="solid"/>
          </a:ln>
        </p:spPr>
      </p:sp>
      <p:sp>
        <p:nvSpPr>
          <p:cNvPr id="11" name="Text 9"/>
          <p:cNvSpPr/>
          <p:nvPr/>
        </p:nvSpPr>
        <p:spPr>
          <a:xfrm>
            <a:off x="9842421" y="2972276"/>
            <a:ext cx="2703076"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 Scalable Architecture</a:t>
            </a:r>
            <a:endParaRPr lang="en-US" sz="1950" dirty="0"/>
          </a:p>
        </p:txBody>
      </p:sp>
      <p:sp>
        <p:nvSpPr>
          <p:cNvPr id="12" name="Text 10"/>
          <p:cNvSpPr/>
          <p:nvPr/>
        </p:nvSpPr>
        <p:spPr>
          <a:xfrm>
            <a:off x="9842421" y="3401497"/>
            <a:ext cx="3772853" cy="127015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Modular design allows expansion to additional intersections, integration with city-wide systems, or enhancement with additional sensors</a:t>
            </a:r>
            <a:endParaRPr lang="en-US" sz="1550" dirty="0"/>
          </a:p>
        </p:txBody>
      </p:sp>
      <p:sp>
        <p:nvSpPr>
          <p:cNvPr id="13" name="Text 11"/>
          <p:cNvSpPr/>
          <p:nvPr/>
        </p:nvSpPr>
        <p:spPr>
          <a:xfrm>
            <a:off x="793790" y="519053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2C3F42"/>
                </a:solidFill>
                <a:latin typeface="Bitter Medium" pitchFamily="34" charset="0"/>
                <a:ea typeface="Bitter Medium" pitchFamily="34" charset="-122"/>
                <a:cs typeface="Bitter Medium" pitchFamily="34" charset="-120"/>
              </a:rPr>
              <a:t>Practical Impact</a:t>
            </a:r>
            <a:endParaRPr lang="en-US" sz="2300" dirty="0"/>
          </a:p>
        </p:txBody>
      </p:sp>
      <p:sp>
        <p:nvSpPr>
          <p:cNvPr id="14" name="Text 12"/>
          <p:cNvSpPr/>
          <p:nvPr/>
        </p:nvSpPr>
        <p:spPr>
          <a:xfrm>
            <a:off x="793790" y="5860256"/>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The system represents a modern, cost-effective approach to intelligent traffic management. Unlike expensive commercial solutions, this implementation uses readily available components and open-source software, making it accessible for educational projects, pilot programs, or deployment in developing regions.</a:t>
            </a:r>
            <a:endParaRPr lang="en-US" sz="1550" dirty="0"/>
          </a:p>
        </p:txBody>
      </p:sp>
      <p:sp>
        <p:nvSpPr>
          <p:cNvPr id="15" name="Text 13"/>
          <p:cNvSpPr/>
          <p:nvPr/>
        </p:nvSpPr>
        <p:spPr>
          <a:xfrm>
            <a:off x="793790" y="703611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Future enhancements could include pedestrian detection, emergency vehicle prioritization, vehicle-to-infrastructure (V2I) communication, and integration with smart city platforms for comprehensive urban mobility management.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53879"/>
            <a:ext cx="10158889" cy="620078"/>
          </a:xfrm>
          <a:prstGeom prst="rect">
            <a:avLst/>
          </a:prstGeom>
          <a:noFill/>
          <a:ln/>
        </p:spPr>
        <p:txBody>
          <a:bodyPr wrap="none" lIns="0" tIns="0" rIns="0" bIns="0" rtlCol="0" anchor="t"/>
          <a:lstStyle/>
          <a:p>
            <a:pPr algn="l" indent="0" marL="0">
              <a:lnSpc>
                <a:spcPts val="4850"/>
              </a:lnSpc>
              <a:buNone/>
            </a:pPr>
            <a:r>
              <a:rPr lang="en-US" sz="3900" dirty="0">
                <a:solidFill>
                  <a:srgbClr val="2C3F42"/>
                </a:solidFill>
                <a:latin typeface="Bitter Medium" pitchFamily="34" charset="0"/>
                <a:ea typeface="Bitter Medium" pitchFamily="34" charset="-122"/>
                <a:cs typeface="Bitter Medium" pitchFamily="34" charset="-120"/>
              </a:rPr>
              <a:t>The Problem with Traditional Traffic Signals</a:t>
            </a:r>
            <a:endParaRPr lang="en-US" sz="3900" dirty="0"/>
          </a:p>
        </p:txBody>
      </p:sp>
      <p:sp>
        <p:nvSpPr>
          <p:cNvPr id="3" name="Text 1"/>
          <p:cNvSpPr/>
          <p:nvPr/>
        </p:nvSpPr>
        <p:spPr>
          <a:xfrm>
            <a:off x="793790" y="1669971"/>
            <a:ext cx="3183969" cy="372070"/>
          </a:xfrm>
          <a:prstGeom prst="rect">
            <a:avLst/>
          </a:prstGeom>
          <a:noFill/>
          <a:ln/>
        </p:spPr>
        <p:txBody>
          <a:bodyPr wrap="none" lIns="0" tIns="0" rIns="0" bIns="0" rtlCol="0" anchor="t"/>
          <a:lstStyle/>
          <a:p>
            <a:pPr algn="l" indent="0" marL="0">
              <a:lnSpc>
                <a:spcPts val="2900"/>
              </a:lnSpc>
              <a:buNone/>
            </a:pPr>
            <a:r>
              <a:rPr lang="en-US" sz="2300" dirty="0">
                <a:solidFill>
                  <a:srgbClr val="2C3F42"/>
                </a:solidFill>
                <a:latin typeface="Bitter Medium" pitchFamily="34" charset="0"/>
                <a:ea typeface="Bitter Medium" pitchFamily="34" charset="-122"/>
                <a:cs typeface="Bitter Medium" pitchFamily="34" charset="-120"/>
              </a:rPr>
              <a:t>Static Operation Model</a:t>
            </a:r>
            <a:endParaRPr lang="en-US" sz="2300" dirty="0"/>
          </a:p>
        </p:txBody>
      </p:sp>
      <p:sp>
        <p:nvSpPr>
          <p:cNvPr id="4" name="Text 2"/>
          <p:cNvSpPr/>
          <p:nvPr/>
        </p:nvSpPr>
        <p:spPr>
          <a:xfrm>
            <a:off x="793790" y="2240399"/>
            <a:ext cx="6279356" cy="1587698"/>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Conventional traffic lights operate on pre-programmed, fixed-duration cycles that remain constant throughout the day. These systems cannot perceive or respond to actual vehicle presence, leading to significant inefficiencies during both low and peak traffic periods.</a:t>
            </a:r>
            <a:endParaRPr lang="en-US" sz="1550" dirty="0"/>
          </a:p>
        </p:txBody>
      </p:sp>
      <p:sp>
        <p:nvSpPr>
          <p:cNvPr id="5" name="Text 3"/>
          <p:cNvSpPr/>
          <p:nvPr/>
        </p:nvSpPr>
        <p:spPr>
          <a:xfrm>
            <a:off x="7564874" y="1669971"/>
            <a:ext cx="3641288" cy="372070"/>
          </a:xfrm>
          <a:prstGeom prst="rect">
            <a:avLst/>
          </a:prstGeom>
          <a:noFill/>
          <a:ln/>
        </p:spPr>
        <p:txBody>
          <a:bodyPr wrap="none" lIns="0" tIns="0" rIns="0" bIns="0" rtlCol="0" anchor="t"/>
          <a:lstStyle/>
          <a:p>
            <a:pPr algn="l" indent="0" marL="0">
              <a:lnSpc>
                <a:spcPts val="2900"/>
              </a:lnSpc>
              <a:buNone/>
            </a:pPr>
            <a:r>
              <a:rPr lang="en-US" sz="2300" dirty="0">
                <a:solidFill>
                  <a:srgbClr val="2C3F42"/>
                </a:solidFill>
                <a:latin typeface="Bitter Medium" pitchFamily="34" charset="0"/>
                <a:ea typeface="Bitter Medium" pitchFamily="34" charset="-122"/>
                <a:cs typeface="Bitter Medium" pitchFamily="34" charset="-120"/>
              </a:rPr>
              <a:t>Real-World Consequences</a:t>
            </a:r>
            <a:endParaRPr lang="en-US" sz="2300" dirty="0"/>
          </a:p>
        </p:txBody>
      </p:sp>
      <p:sp>
        <p:nvSpPr>
          <p:cNvPr id="6" name="Text 4"/>
          <p:cNvSpPr/>
          <p:nvPr/>
        </p:nvSpPr>
        <p:spPr>
          <a:xfrm>
            <a:off x="7564874" y="2240399"/>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The inability to adapt creates cascading problems: vehicles wait unnecessarily at red lights when no cross-traffic exists, peak hours experience extended delays, fuel consumption increases during idle periods, and driver frustration grows with unpredictable wait times.</a:t>
            </a:r>
            <a:endParaRPr lang="en-US" sz="1550" dirty="0"/>
          </a:p>
        </p:txBody>
      </p:sp>
      <p:sp>
        <p:nvSpPr>
          <p:cNvPr id="7" name="Shape 5"/>
          <p:cNvSpPr/>
          <p:nvPr/>
        </p:nvSpPr>
        <p:spPr>
          <a:xfrm>
            <a:off x="793790" y="4229933"/>
            <a:ext cx="4215289" cy="2587466"/>
          </a:xfrm>
          <a:prstGeom prst="roundRect">
            <a:avLst>
              <a:gd name="adj" fmla="val 3222"/>
            </a:avLst>
          </a:prstGeom>
          <a:solidFill>
            <a:srgbClr val="FCE2CF"/>
          </a:solidFill>
          <a:ln w="7620">
            <a:solidFill>
              <a:srgbClr val="E2C8B5"/>
            </a:solidFill>
            <a:prstDash val="solid"/>
          </a:ln>
        </p:spPr>
      </p:sp>
      <p:sp>
        <p:nvSpPr>
          <p:cNvPr id="8" name="Shape 6"/>
          <p:cNvSpPr/>
          <p:nvPr/>
        </p:nvSpPr>
        <p:spPr>
          <a:xfrm>
            <a:off x="999768" y="4435912"/>
            <a:ext cx="595313" cy="595313"/>
          </a:xfrm>
          <a:prstGeom prst="roundRect">
            <a:avLst>
              <a:gd name="adj" fmla="val 15358451"/>
            </a:avLst>
          </a:prstGeom>
          <a:solidFill>
            <a:srgbClr val="D2600F"/>
          </a:solidFill>
          <a:ln/>
        </p:spPr>
      </p:sp>
      <p:pic>
        <p:nvPicPr>
          <p:cNvPr id="9"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4599503"/>
            <a:ext cx="267891" cy="267891"/>
          </a:xfrm>
          <a:prstGeom prst="rect">
            <a:avLst/>
          </a:prstGeom>
        </p:spPr>
      </p:pic>
      <p:sp>
        <p:nvSpPr>
          <p:cNvPr id="10" name="Text 7"/>
          <p:cNvSpPr/>
          <p:nvPr/>
        </p:nvSpPr>
        <p:spPr>
          <a:xfrm>
            <a:off x="999768" y="522958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Excessive Wait Times</a:t>
            </a:r>
            <a:endParaRPr lang="en-US" sz="1950" dirty="0"/>
          </a:p>
        </p:txBody>
      </p:sp>
      <p:sp>
        <p:nvSpPr>
          <p:cNvPr id="11" name="Text 8"/>
          <p:cNvSpPr/>
          <p:nvPr/>
        </p:nvSpPr>
        <p:spPr>
          <a:xfrm>
            <a:off x="999768" y="5658803"/>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Vehicles stop at red lights even when roads are empty, wasting valuable time</a:t>
            </a:r>
            <a:endParaRPr lang="en-US" sz="1550" dirty="0"/>
          </a:p>
        </p:txBody>
      </p:sp>
      <p:sp>
        <p:nvSpPr>
          <p:cNvPr id="12" name="Shape 9"/>
          <p:cNvSpPr/>
          <p:nvPr/>
        </p:nvSpPr>
        <p:spPr>
          <a:xfrm>
            <a:off x="5207437" y="4229933"/>
            <a:ext cx="4215408" cy="2587466"/>
          </a:xfrm>
          <a:prstGeom prst="roundRect">
            <a:avLst>
              <a:gd name="adj" fmla="val 3222"/>
            </a:avLst>
          </a:prstGeom>
          <a:solidFill>
            <a:srgbClr val="FCE2CF"/>
          </a:solidFill>
          <a:ln w="7620">
            <a:solidFill>
              <a:srgbClr val="E2C8B5"/>
            </a:solidFill>
            <a:prstDash val="solid"/>
          </a:ln>
        </p:spPr>
      </p:sp>
      <p:sp>
        <p:nvSpPr>
          <p:cNvPr id="13" name="Shape 10"/>
          <p:cNvSpPr/>
          <p:nvPr/>
        </p:nvSpPr>
        <p:spPr>
          <a:xfrm>
            <a:off x="5413415" y="4435912"/>
            <a:ext cx="595313" cy="595313"/>
          </a:xfrm>
          <a:prstGeom prst="roundRect">
            <a:avLst>
              <a:gd name="adj" fmla="val 15358451"/>
            </a:avLst>
          </a:prstGeom>
          <a:solidFill>
            <a:srgbClr val="D2600F"/>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126" y="4599503"/>
            <a:ext cx="267891" cy="267891"/>
          </a:xfrm>
          <a:prstGeom prst="rect">
            <a:avLst/>
          </a:prstGeom>
        </p:spPr>
      </p:pic>
      <p:sp>
        <p:nvSpPr>
          <p:cNvPr id="15" name="Text 11"/>
          <p:cNvSpPr/>
          <p:nvPr/>
        </p:nvSpPr>
        <p:spPr>
          <a:xfrm>
            <a:off x="5413415" y="522958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Fuel Wastage</a:t>
            </a:r>
            <a:endParaRPr lang="en-US" sz="1950" dirty="0"/>
          </a:p>
        </p:txBody>
      </p:sp>
      <p:sp>
        <p:nvSpPr>
          <p:cNvPr id="16" name="Text 12"/>
          <p:cNvSpPr/>
          <p:nvPr/>
        </p:nvSpPr>
        <p:spPr>
          <a:xfrm>
            <a:off x="5413415" y="5658803"/>
            <a:ext cx="3803452" cy="63507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Prolonged idling during unnecessary red cycles increases fuel consumption</a:t>
            </a:r>
            <a:endParaRPr lang="en-US" sz="1550" dirty="0"/>
          </a:p>
        </p:txBody>
      </p:sp>
      <p:sp>
        <p:nvSpPr>
          <p:cNvPr id="17" name="Shape 13"/>
          <p:cNvSpPr/>
          <p:nvPr/>
        </p:nvSpPr>
        <p:spPr>
          <a:xfrm>
            <a:off x="9621203" y="4229933"/>
            <a:ext cx="4215289" cy="2587466"/>
          </a:xfrm>
          <a:prstGeom prst="roundRect">
            <a:avLst>
              <a:gd name="adj" fmla="val 3222"/>
            </a:avLst>
          </a:prstGeom>
          <a:solidFill>
            <a:srgbClr val="FCE2CF"/>
          </a:solidFill>
          <a:ln w="7620">
            <a:solidFill>
              <a:srgbClr val="E2C8B5"/>
            </a:solidFill>
            <a:prstDash val="solid"/>
          </a:ln>
        </p:spPr>
      </p:sp>
      <p:sp>
        <p:nvSpPr>
          <p:cNvPr id="18" name="Shape 14"/>
          <p:cNvSpPr/>
          <p:nvPr/>
        </p:nvSpPr>
        <p:spPr>
          <a:xfrm>
            <a:off x="9827181" y="4435912"/>
            <a:ext cx="595313" cy="595313"/>
          </a:xfrm>
          <a:prstGeom prst="roundRect">
            <a:avLst>
              <a:gd name="adj" fmla="val 15358451"/>
            </a:avLst>
          </a:prstGeom>
          <a:solidFill>
            <a:srgbClr val="D2600F"/>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892" y="4599503"/>
            <a:ext cx="267891" cy="267891"/>
          </a:xfrm>
          <a:prstGeom prst="rect">
            <a:avLst/>
          </a:prstGeom>
        </p:spPr>
      </p:pic>
      <p:sp>
        <p:nvSpPr>
          <p:cNvPr id="20" name="Text 15"/>
          <p:cNvSpPr/>
          <p:nvPr/>
        </p:nvSpPr>
        <p:spPr>
          <a:xfrm>
            <a:off x="9827181" y="522958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Congestion Buildup</a:t>
            </a:r>
            <a:endParaRPr lang="en-US" sz="1950" dirty="0"/>
          </a:p>
        </p:txBody>
      </p:sp>
      <p:sp>
        <p:nvSpPr>
          <p:cNvPr id="21" name="Text 16"/>
          <p:cNvSpPr/>
          <p:nvPr/>
        </p:nvSpPr>
        <p:spPr>
          <a:xfrm>
            <a:off x="9827181" y="5658803"/>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Fixed timings fail to accommodate varying traffic density throughout the day</a:t>
            </a:r>
            <a:endParaRPr lang="en-US" sz="1550" dirty="0"/>
          </a:p>
        </p:txBody>
      </p:sp>
      <p:sp>
        <p:nvSpPr>
          <p:cNvPr id="22" name="Text 17"/>
          <p:cNvSpPr/>
          <p:nvPr/>
        </p:nvSpPr>
        <p:spPr>
          <a:xfrm>
            <a:off x="793790" y="704064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The solution requires a dynamic system that automatically adjusts signal timings based on real-time vehicle detection and intelligent traffic analysis.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46823"/>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C3F42"/>
                </a:solidFill>
                <a:latin typeface="Bitter Medium" pitchFamily="34" charset="0"/>
                <a:ea typeface="Bitter Medium" pitchFamily="34" charset="-122"/>
                <a:cs typeface="Bitter Medium" pitchFamily="34" charset="-120"/>
              </a:rPr>
              <a:t>Project Objectives</a:t>
            </a:r>
            <a:endParaRPr lang="en-US" sz="3900" dirty="0"/>
          </a:p>
        </p:txBody>
      </p:sp>
      <p:sp>
        <p:nvSpPr>
          <p:cNvPr id="3" name="Text 1"/>
          <p:cNvSpPr/>
          <p:nvPr/>
        </p:nvSpPr>
        <p:spPr>
          <a:xfrm>
            <a:off x="793790" y="226373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This project establishes five core technical objectives that work together to create a fully functional adaptive traffic control system. Each objective addresses a specific aspect of the system architecture, from vehicle detection through to precise signal synchronization.</a:t>
            </a:r>
            <a:endParaRPr lang="en-US" sz="1550" dirty="0"/>
          </a:p>
        </p:txBody>
      </p:sp>
      <p:sp>
        <p:nvSpPr>
          <p:cNvPr id="4" name="Text 2"/>
          <p:cNvSpPr/>
          <p:nvPr/>
        </p:nvSpPr>
        <p:spPr>
          <a:xfrm>
            <a:off x="793790" y="3122057"/>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B2E3C"/>
                </a:solidFill>
                <a:latin typeface="Bitter Light" pitchFamily="34" charset="0"/>
                <a:ea typeface="Bitter Light" pitchFamily="34" charset="-122"/>
                <a:cs typeface="Bitter Light" pitchFamily="34" charset="-120"/>
              </a:rPr>
              <a:t>01</a:t>
            </a:r>
            <a:endParaRPr lang="en-US" sz="1550" dirty="0"/>
          </a:p>
        </p:txBody>
      </p:sp>
      <p:sp>
        <p:nvSpPr>
          <p:cNvPr id="5" name="Shape 3"/>
          <p:cNvSpPr/>
          <p:nvPr/>
        </p:nvSpPr>
        <p:spPr>
          <a:xfrm>
            <a:off x="793790" y="3436382"/>
            <a:ext cx="4215289" cy="22860"/>
          </a:xfrm>
          <a:prstGeom prst="rect">
            <a:avLst/>
          </a:prstGeom>
          <a:solidFill>
            <a:srgbClr val="D2600F"/>
          </a:solidFill>
          <a:ln/>
        </p:spPr>
      </p:sp>
      <p:sp>
        <p:nvSpPr>
          <p:cNvPr id="6" name="Text 4"/>
          <p:cNvSpPr/>
          <p:nvPr/>
        </p:nvSpPr>
        <p:spPr>
          <a:xfrm>
            <a:off x="793790" y="3581281"/>
            <a:ext cx="3271480"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Real-Time Vehicle Detection</a:t>
            </a:r>
            <a:endParaRPr lang="en-US" sz="1950" dirty="0"/>
          </a:p>
        </p:txBody>
      </p:sp>
      <p:sp>
        <p:nvSpPr>
          <p:cNvPr id="7" name="Text 5"/>
          <p:cNvSpPr/>
          <p:nvPr/>
        </p:nvSpPr>
        <p:spPr>
          <a:xfrm>
            <a:off x="793790" y="4010501"/>
            <a:ext cx="4215289" cy="95261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Implement YOLO object detection model with camera feed to accurately detect and count vehicles in each traffic lane</a:t>
            </a:r>
            <a:endParaRPr lang="en-US" sz="1550" dirty="0"/>
          </a:p>
        </p:txBody>
      </p:sp>
      <p:sp>
        <p:nvSpPr>
          <p:cNvPr id="8" name="Text 6"/>
          <p:cNvSpPr/>
          <p:nvPr/>
        </p:nvSpPr>
        <p:spPr>
          <a:xfrm>
            <a:off x="5207437" y="3122057"/>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B2E3C"/>
                </a:solidFill>
                <a:latin typeface="Bitter Light" pitchFamily="34" charset="0"/>
                <a:ea typeface="Bitter Light" pitchFamily="34" charset="-122"/>
                <a:cs typeface="Bitter Light" pitchFamily="34" charset="-120"/>
              </a:rPr>
              <a:t>02</a:t>
            </a:r>
            <a:endParaRPr lang="en-US" sz="1550" dirty="0"/>
          </a:p>
        </p:txBody>
      </p:sp>
      <p:sp>
        <p:nvSpPr>
          <p:cNvPr id="9" name="Shape 7"/>
          <p:cNvSpPr/>
          <p:nvPr/>
        </p:nvSpPr>
        <p:spPr>
          <a:xfrm>
            <a:off x="5207437" y="3436382"/>
            <a:ext cx="4215408" cy="22860"/>
          </a:xfrm>
          <a:prstGeom prst="rect">
            <a:avLst/>
          </a:prstGeom>
          <a:solidFill>
            <a:srgbClr val="D2600F"/>
          </a:solidFill>
          <a:ln/>
        </p:spPr>
      </p:sp>
      <p:sp>
        <p:nvSpPr>
          <p:cNvPr id="10" name="Text 8"/>
          <p:cNvSpPr/>
          <p:nvPr/>
        </p:nvSpPr>
        <p:spPr>
          <a:xfrm>
            <a:off x="5207437" y="3581281"/>
            <a:ext cx="3237548"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Dynamic Signal Adjustment</a:t>
            </a:r>
            <a:endParaRPr lang="en-US" sz="1950" dirty="0"/>
          </a:p>
        </p:txBody>
      </p:sp>
      <p:sp>
        <p:nvSpPr>
          <p:cNvPr id="11" name="Text 9"/>
          <p:cNvSpPr/>
          <p:nvPr/>
        </p:nvSpPr>
        <p:spPr>
          <a:xfrm>
            <a:off x="5207437" y="4010501"/>
            <a:ext cx="4215408" cy="95261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Develop algorithms to automatically calculate and adjust green, yellow, and red light durations based on detected traffic density</a:t>
            </a:r>
            <a:endParaRPr lang="en-US" sz="1550" dirty="0"/>
          </a:p>
        </p:txBody>
      </p:sp>
      <p:sp>
        <p:nvSpPr>
          <p:cNvPr id="12" name="Text 10"/>
          <p:cNvSpPr/>
          <p:nvPr/>
        </p:nvSpPr>
        <p:spPr>
          <a:xfrm>
            <a:off x="9621203" y="3122057"/>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B2E3C"/>
                </a:solidFill>
                <a:latin typeface="Bitter Light" pitchFamily="34" charset="0"/>
                <a:ea typeface="Bitter Light" pitchFamily="34" charset="-122"/>
                <a:cs typeface="Bitter Light" pitchFamily="34" charset="-120"/>
              </a:rPr>
              <a:t>03</a:t>
            </a:r>
            <a:endParaRPr lang="en-US" sz="1550" dirty="0"/>
          </a:p>
        </p:txBody>
      </p:sp>
      <p:sp>
        <p:nvSpPr>
          <p:cNvPr id="13" name="Shape 11"/>
          <p:cNvSpPr/>
          <p:nvPr/>
        </p:nvSpPr>
        <p:spPr>
          <a:xfrm>
            <a:off x="9621203" y="3436382"/>
            <a:ext cx="4215289" cy="22860"/>
          </a:xfrm>
          <a:prstGeom prst="rect">
            <a:avLst/>
          </a:prstGeom>
          <a:solidFill>
            <a:srgbClr val="D2600F"/>
          </a:solidFill>
          <a:ln/>
        </p:spPr>
      </p:sp>
      <p:sp>
        <p:nvSpPr>
          <p:cNvPr id="14" name="Text 12"/>
          <p:cNvSpPr/>
          <p:nvPr/>
        </p:nvSpPr>
        <p:spPr>
          <a:xfrm>
            <a:off x="9621203" y="3581281"/>
            <a:ext cx="3466981"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Master-Slave Communication</a:t>
            </a:r>
            <a:endParaRPr lang="en-US" sz="1950" dirty="0"/>
          </a:p>
        </p:txBody>
      </p:sp>
      <p:sp>
        <p:nvSpPr>
          <p:cNvPr id="15" name="Text 13"/>
          <p:cNvSpPr/>
          <p:nvPr/>
        </p:nvSpPr>
        <p:spPr>
          <a:xfrm>
            <a:off x="9621203" y="4010501"/>
            <a:ext cx="4215289" cy="127015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Design reliable serial communication protocol between Master Arduino and multiple Slave controllers for coordinated operation</a:t>
            </a:r>
            <a:endParaRPr lang="en-US" sz="1550" dirty="0"/>
          </a:p>
        </p:txBody>
      </p:sp>
      <p:sp>
        <p:nvSpPr>
          <p:cNvPr id="16" name="Text 14"/>
          <p:cNvSpPr/>
          <p:nvPr/>
        </p:nvSpPr>
        <p:spPr>
          <a:xfrm>
            <a:off x="793790" y="562784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B2E3C"/>
                </a:solidFill>
                <a:latin typeface="Bitter Light" pitchFamily="34" charset="0"/>
                <a:ea typeface="Bitter Light" pitchFamily="34" charset="-122"/>
                <a:cs typeface="Bitter Light" pitchFamily="34" charset="-120"/>
              </a:rPr>
              <a:t>04</a:t>
            </a:r>
            <a:endParaRPr lang="en-US" sz="1550" dirty="0"/>
          </a:p>
        </p:txBody>
      </p:sp>
      <p:sp>
        <p:nvSpPr>
          <p:cNvPr id="17" name="Shape 15"/>
          <p:cNvSpPr/>
          <p:nvPr/>
        </p:nvSpPr>
        <p:spPr>
          <a:xfrm>
            <a:off x="793790" y="5942171"/>
            <a:ext cx="13042702" cy="22860"/>
          </a:xfrm>
          <a:prstGeom prst="rect">
            <a:avLst/>
          </a:prstGeom>
          <a:solidFill>
            <a:srgbClr val="D2600F"/>
          </a:solidFill>
          <a:ln/>
        </p:spPr>
      </p:sp>
      <p:sp>
        <p:nvSpPr>
          <p:cNvPr id="18" name="Text 16"/>
          <p:cNvSpPr/>
          <p:nvPr/>
        </p:nvSpPr>
        <p:spPr>
          <a:xfrm>
            <a:off x="793790" y="6087070"/>
            <a:ext cx="2811661"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Precise Synchronization</a:t>
            </a:r>
            <a:endParaRPr lang="en-US" sz="1950" dirty="0"/>
          </a:p>
        </p:txBody>
      </p:sp>
      <p:sp>
        <p:nvSpPr>
          <p:cNvPr id="19" name="Text 17"/>
          <p:cNvSpPr/>
          <p:nvPr/>
        </p:nvSpPr>
        <p:spPr>
          <a:xfrm>
            <a:off x="793790" y="6516291"/>
            <a:ext cx="13042702" cy="317540"/>
          </a:xfrm>
          <a:prstGeom prst="rect">
            <a:avLst/>
          </a:prstGeom>
          <a:noFill/>
          <a:ln/>
        </p:spPr>
        <p:txBody>
          <a:bodyPr wrap="non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Establish hardware-based timing synchronization to ensure exact coordination between multiple signal systems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563880"/>
            <a:ext cx="7028259" cy="620078"/>
          </a:xfrm>
          <a:prstGeom prst="rect">
            <a:avLst/>
          </a:prstGeom>
          <a:noFill/>
          <a:ln/>
        </p:spPr>
        <p:txBody>
          <a:bodyPr wrap="none" lIns="0" tIns="0" rIns="0" bIns="0" rtlCol="0" anchor="t"/>
          <a:lstStyle/>
          <a:p>
            <a:pPr algn="l" indent="0" marL="0">
              <a:lnSpc>
                <a:spcPts val="4850"/>
              </a:lnSpc>
              <a:buNone/>
            </a:pPr>
            <a:r>
              <a:rPr lang="en-US" sz="3900" dirty="0">
                <a:solidFill>
                  <a:srgbClr val="2C3F42"/>
                </a:solidFill>
                <a:latin typeface="Bitter Medium" pitchFamily="34" charset="0"/>
                <a:ea typeface="Bitter Medium" pitchFamily="34" charset="-122"/>
                <a:cs typeface="Bitter Medium" pitchFamily="34" charset="-120"/>
              </a:rPr>
              <a:t>System Architecture Overview</a:t>
            </a:r>
            <a:endParaRPr lang="en-US" sz="3900" dirty="0"/>
          </a:p>
        </p:txBody>
      </p:sp>
      <p:sp>
        <p:nvSpPr>
          <p:cNvPr id="3" name="Text 1"/>
          <p:cNvSpPr/>
          <p:nvPr/>
        </p:nvSpPr>
        <p:spPr>
          <a:xfrm>
            <a:off x="793790" y="158079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The system employs a modular, layered architecture that separates concerns between detection, decision-making, and actuation. This design approach provides scalability, maintainability, and clean signal management across all components.</a:t>
            </a:r>
            <a:endParaRPr lang="en-US" sz="1550" dirty="0"/>
          </a:p>
        </p:txBody>
      </p:sp>
      <p:pic>
        <p:nvPicPr>
          <p:cNvPr id="4" name="Image 0" descr="preencoded.png">    </p:cNvPr>
          <p:cNvPicPr>
            <a:picLocks noChangeAspect="1"/>
          </p:cNvPicPr>
          <p:nvPr/>
        </p:nvPicPr>
        <p:blipFill>
          <a:blip r:embed="rId1"/>
          <a:stretch>
            <a:fillRect/>
          </a:stretch>
        </p:blipFill>
        <p:spPr>
          <a:xfrm>
            <a:off x="793790" y="2439114"/>
            <a:ext cx="992267" cy="1190744"/>
          </a:xfrm>
          <a:prstGeom prst="rect">
            <a:avLst/>
          </a:prstGeom>
        </p:spPr>
      </p:pic>
      <p:sp>
        <p:nvSpPr>
          <p:cNvPr id="5" name="Text 2"/>
          <p:cNvSpPr/>
          <p:nvPr/>
        </p:nvSpPr>
        <p:spPr>
          <a:xfrm>
            <a:off x="1984415" y="2637473"/>
            <a:ext cx="2733318"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Video Acquisition Layer</a:t>
            </a:r>
            <a:endParaRPr lang="en-US" sz="1950" dirty="0"/>
          </a:p>
        </p:txBody>
      </p:sp>
      <p:sp>
        <p:nvSpPr>
          <p:cNvPr id="6" name="Text 3"/>
          <p:cNvSpPr/>
          <p:nvPr/>
        </p:nvSpPr>
        <p:spPr>
          <a:xfrm>
            <a:off x="1984415" y="3066693"/>
            <a:ext cx="11852196" cy="317540"/>
          </a:xfrm>
          <a:prstGeom prst="rect">
            <a:avLst/>
          </a:prstGeom>
          <a:noFill/>
          <a:ln/>
        </p:spPr>
        <p:txBody>
          <a:bodyPr wrap="non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Mobile phone camera captures live video stream and transmits it to the processing system via IP Webcam or similar application</a:t>
            </a:r>
            <a:endParaRPr lang="en-US" sz="1550" dirty="0"/>
          </a:p>
        </p:txBody>
      </p:sp>
      <p:pic>
        <p:nvPicPr>
          <p:cNvPr id="7" name="Image 1" descr="preencoded.png">    </p:cNvPr>
          <p:cNvPicPr>
            <a:picLocks noChangeAspect="1"/>
          </p:cNvPicPr>
          <p:nvPr/>
        </p:nvPicPr>
        <p:blipFill>
          <a:blip r:embed="rId2"/>
          <a:stretch>
            <a:fillRect/>
          </a:stretch>
        </p:blipFill>
        <p:spPr>
          <a:xfrm>
            <a:off x="793790" y="3629858"/>
            <a:ext cx="992267" cy="1461016"/>
          </a:xfrm>
          <a:prstGeom prst="rect">
            <a:avLst/>
          </a:prstGeom>
        </p:spPr>
      </p:pic>
      <p:sp>
        <p:nvSpPr>
          <p:cNvPr id="8" name="Text 4"/>
          <p:cNvSpPr/>
          <p:nvPr/>
        </p:nvSpPr>
        <p:spPr>
          <a:xfrm>
            <a:off x="1984415" y="382821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Control Logic Layer</a:t>
            </a:r>
            <a:endParaRPr lang="en-US" sz="1950" dirty="0"/>
          </a:p>
        </p:txBody>
      </p:sp>
      <p:sp>
        <p:nvSpPr>
          <p:cNvPr id="9" name="Text 5"/>
          <p:cNvSpPr/>
          <p:nvPr/>
        </p:nvSpPr>
        <p:spPr>
          <a:xfrm>
            <a:off x="1984415" y="4257437"/>
            <a:ext cx="11852196" cy="63507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Master Arduino receives vehicle counts via serial communication, computes optimal signal timings, and coordinates Slave controllers</a:t>
            </a:r>
            <a:endParaRPr lang="en-US" sz="1550" dirty="0"/>
          </a:p>
        </p:txBody>
      </p:sp>
      <p:pic>
        <p:nvPicPr>
          <p:cNvPr id="10" name="Image 2" descr="preencoded.png">    </p:cNvPr>
          <p:cNvPicPr>
            <a:picLocks noChangeAspect="1"/>
          </p:cNvPicPr>
          <p:nvPr/>
        </p:nvPicPr>
        <p:blipFill>
          <a:blip r:embed="rId3"/>
          <a:stretch>
            <a:fillRect/>
          </a:stretch>
        </p:blipFill>
        <p:spPr>
          <a:xfrm>
            <a:off x="793790" y="5090874"/>
            <a:ext cx="992267" cy="1190744"/>
          </a:xfrm>
          <a:prstGeom prst="rect">
            <a:avLst/>
          </a:prstGeom>
        </p:spPr>
      </p:pic>
      <p:sp>
        <p:nvSpPr>
          <p:cNvPr id="11" name="Text 6"/>
          <p:cNvSpPr/>
          <p:nvPr/>
        </p:nvSpPr>
        <p:spPr>
          <a:xfrm>
            <a:off x="1984415" y="528923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Actuation Layer</a:t>
            </a:r>
            <a:endParaRPr lang="en-US" sz="1950" dirty="0"/>
          </a:p>
        </p:txBody>
      </p:sp>
      <p:sp>
        <p:nvSpPr>
          <p:cNvPr id="12" name="Text 7"/>
          <p:cNvSpPr/>
          <p:nvPr/>
        </p:nvSpPr>
        <p:spPr>
          <a:xfrm>
            <a:off x="1984415" y="5718453"/>
            <a:ext cx="11852196" cy="317540"/>
          </a:xfrm>
          <a:prstGeom prst="rect">
            <a:avLst/>
          </a:prstGeom>
          <a:noFill/>
          <a:ln/>
        </p:spPr>
        <p:txBody>
          <a:bodyPr wrap="non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Two Slave Arduinos execute final light switching commands using MOSFET drivers, controlling high-current traffic LED modules</a:t>
            </a:r>
            <a:endParaRPr lang="en-US" sz="1550" dirty="0"/>
          </a:p>
        </p:txBody>
      </p:sp>
      <p:sp>
        <p:nvSpPr>
          <p:cNvPr id="13" name="Shape 8"/>
          <p:cNvSpPr/>
          <p:nvPr/>
        </p:nvSpPr>
        <p:spPr>
          <a:xfrm>
            <a:off x="793790" y="6504861"/>
            <a:ext cx="13042821" cy="1160740"/>
          </a:xfrm>
          <a:prstGeom prst="roundRect">
            <a:avLst>
              <a:gd name="adj" fmla="val 7182"/>
            </a:avLst>
          </a:prstGeom>
          <a:solidFill>
            <a:srgbClr val="FAD3B8"/>
          </a:solidFill>
          <a:ln/>
        </p:spPr>
      </p:sp>
      <p:pic>
        <p:nvPicPr>
          <p:cNvPr id="14" name="Image 3" descr="preencoded.png">    </p:cNvPr>
          <p:cNvPicPr>
            <a:picLocks noChangeAspect="1"/>
          </p:cNvPicPr>
          <p:nvPr/>
        </p:nvPicPr>
        <p:blipFill>
          <a:blip r:embed="rId4"/>
          <a:stretch>
            <a:fillRect/>
          </a:stretch>
        </p:blipFill>
        <p:spPr>
          <a:xfrm>
            <a:off x="992148" y="6807756"/>
            <a:ext cx="248007" cy="198358"/>
          </a:xfrm>
          <a:prstGeom prst="rect">
            <a:avLst/>
          </a:prstGeom>
        </p:spPr>
      </p:pic>
      <p:sp>
        <p:nvSpPr>
          <p:cNvPr id="15" name="Text 9"/>
          <p:cNvSpPr/>
          <p:nvPr/>
        </p:nvSpPr>
        <p:spPr>
          <a:xfrm>
            <a:off x="1438513" y="6752749"/>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Architectural Advantage:</a:t>
            </a:r>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 The separation between detection, computation, and actuation allows independent testing, easy debugging, and future expansion to additional intersections or signal groups.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272891"/>
            <a:ext cx="2990493" cy="310158"/>
          </a:xfrm>
          <a:prstGeom prst="rect">
            <a:avLst/>
          </a:prstGeom>
          <a:noFill/>
          <a:ln/>
        </p:spPr>
        <p:txBody>
          <a:bodyPr wrap="none" lIns="0" tIns="0" rIns="0" bIns="0" rtlCol="0" anchor="t"/>
          <a:lstStyle/>
          <a:p>
            <a:pPr algn="l" indent="0" marL="0">
              <a:lnSpc>
                <a:spcPts val="2400"/>
              </a:lnSpc>
              <a:buNone/>
            </a:pPr>
            <a:r>
              <a:rPr lang="en-US" sz="1950" dirty="0">
                <a:solidFill>
                  <a:srgbClr val="2C3F42"/>
                </a:solidFill>
                <a:latin typeface="Bitter Medium" pitchFamily="34" charset="0"/>
                <a:ea typeface="Bitter Medium" pitchFamily="34" charset="-122"/>
                <a:cs typeface="Bitter Medium" pitchFamily="34" charset="-120"/>
              </a:rPr>
              <a:t>System Working Principle</a:t>
            </a:r>
            <a:endParaRPr lang="en-US" sz="1950" dirty="0"/>
          </a:p>
        </p:txBody>
      </p:sp>
      <p:sp>
        <p:nvSpPr>
          <p:cNvPr id="3" name="Text 1"/>
          <p:cNvSpPr/>
          <p:nvPr/>
        </p:nvSpPr>
        <p:spPr>
          <a:xfrm>
            <a:off x="396835" y="831056"/>
            <a:ext cx="1488519" cy="185976"/>
          </a:xfrm>
          <a:prstGeom prst="rect">
            <a:avLst/>
          </a:prstGeom>
          <a:noFill/>
          <a:ln/>
        </p:spPr>
        <p:txBody>
          <a:bodyPr wrap="none" lIns="0" tIns="0" rIns="0" bIns="0" rtlCol="0" anchor="t"/>
          <a:lstStyle/>
          <a:p>
            <a:pPr algn="l" indent="0" marL="0">
              <a:lnSpc>
                <a:spcPts val="1450"/>
              </a:lnSpc>
              <a:buNone/>
            </a:pPr>
            <a:r>
              <a:rPr lang="en-US" sz="1150" dirty="0">
                <a:solidFill>
                  <a:srgbClr val="2C3F42"/>
                </a:solidFill>
                <a:latin typeface="Bitter Medium" pitchFamily="34" charset="0"/>
                <a:ea typeface="Bitter Medium" pitchFamily="34" charset="-122"/>
                <a:cs typeface="Bitter Medium" pitchFamily="34" charset="-120"/>
              </a:rPr>
              <a:t>Detection Phase</a:t>
            </a:r>
            <a:endParaRPr lang="en-US" sz="1150" dirty="0"/>
          </a:p>
        </p:txBody>
      </p:sp>
      <p:sp>
        <p:nvSpPr>
          <p:cNvPr id="4" name="Text 2"/>
          <p:cNvSpPr/>
          <p:nvPr/>
        </p:nvSpPr>
        <p:spPr>
          <a:xfrm>
            <a:off x="396835" y="1116211"/>
            <a:ext cx="6093381" cy="317183"/>
          </a:xfrm>
          <a:prstGeom prst="rect">
            <a:avLst/>
          </a:prstGeom>
          <a:noFill/>
          <a:ln/>
        </p:spPr>
        <p:txBody>
          <a:bodyPr wrap="square" lIns="0" tIns="0" rIns="0" bIns="0" rtlCol="0" anchor="t"/>
          <a:lstStyle/>
          <a:p>
            <a:pPr algn="l" indent="0" marL="0">
              <a:lnSpc>
                <a:spcPts val="1250"/>
              </a:lnSpc>
              <a:buNone/>
            </a:pPr>
            <a:r>
              <a:rPr lang="en-US" sz="750" dirty="0">
                <a:solidFill>
                  <a:srgbClr val="2B2E3C"/>
                </a:solidFill>
                <a:latin typeface="Open Sans" pitchFamily="34" charset="0"/>
                <a:ea typeface="Open Sans" pitchFamily="34" charset="-122"/>
                <a:cs typeface="Open Sans" pitchFamily="34" charset="-120"/>
              </a:rPr>
              <a:t>The camera continuously captures traffic conditions at the intersection. The YOLO model processes frames in real-time, detecting vehicles with high accuracy and generating vehicle counts for each road direction.</a:t>
            </a:r>
            <a:endParaRPr lang="en-US" sz="750" dirty="0"/>
          </a:p>
        </p:txBody>
      </p:sp>
      <p:sp>
        <p:nvSpPr>
          <p:cNvPr id="5" name="Text 3"/>
          <p:cNvSpPr/>
          <p:nvPr/>
        </p:nvSpPr>
        <p:spPr>
          <a:xfrm>
            <a:off x="396835" y="1532573"/>
            <a:ext cx="1488519" cy="185976"/>
          </a:xfrm>
          <a:prstGeom prst="rect">
            <a:avLst/>
          </a:prstGeom>
          <a:noFill/>
          <a:ln/>
        </p:spPr>
        <p:txBody>
          <a:bodyPr wrap="none" lIns="0" tIns="0" rIns="0" bIns="0" rtlCol="0" anchor="t"/>
          <a:lstStyle/>
          <a:p>
            <a:pPr algn="l" indent="0" marL="0">
              <a:lnSpc>
                <a:spcPts val="1450"/>
              </a:lnSpc>
              <a:buNone/>
            </a:pPr>
            <a:r>
              <a:rPr lang="en-US" sz="1150" dirty="0">
                <a:solidFill>
                  <a:srgbClr val="2C3F42"/>
                </a:solidFill>
                <a:latin typeface="Bitter Medium" pitchFamily="34" charset="0"/>
                <a:ea typeface="Bitter Medium" pitchFamily="34" charset="-122"/>
                <a:cs typeface="Bitter Medium" pitchFamily="34" charset="-120"/>
              </a:rPr>
              <a:t>Decision Phase</a:t>
            </a:r>
            <a:endParaRPr lang="en-US" sz="1150" dirty="0"/>
          </a:p>
        </p:txBody>
      </p:sp>
      <p:sp>
        <p:nvSpPr>
          <p:cNvPr id="6" name="Text 4"/>
          <p:cNvSpPr/>
          <p:nvPr/>
        </p:nvSpPr>
        <p:spPr>
          <a:xfrm>
            <a:off x="396835" y="1817727"/>
            <a:ext cx="6093381" cy="317183"/>
          </a:xfrm>
          <a:prstGeom prst="rect">
            <a:avLst/>
          </a:prstGeom>
          <a:noFill/>
          <a:ln/>
        </p:spPr>
        <p:txBody>
          <a:bodyPr wrap="square" lIns="0" tIns="0" rIns="0" bIns="0" rtlCol="0" anchor="t"/>
          <a:lstStyle/>
          <a:p>
            <a:pPr algn="l" indent="0" marL="0">
              <a:lnSpc>
                <a:spcPts val="1250"/>
              </a:lnSpc>
              <a:buNone/>
            </a:pPr>
            <a:r>
              <a:rPr lang="en-US" sz="750" dirty="0">
                <a:solidFill>
                  <a:srgbClr val="2B2E3C"/>
                </a:solidFill>
                <a:latin typeface="Open Sans" pitchFamily="34" charset="0"/>
                <a:ea typeface="Open Sans" pitchFamily="34" charset="-122"/>
                <a:cs typeface="Open Sans" pitchFamily="34" charset="-120"/>
              </a:rPr>
              <a:t>The Master Arduino analyzes received vehicle counts and applies dynamic timing algorithms. Roads with higher vehicle density receive proportionally longer green light durations, optimizing overall traffic throughput.</a:t>
            </a:r>
            <a:endParaRPr lang="en-US" sz="750" dirty="0"/>
          </a:p>
        </p:txBody>
      </p:sp>
      <p:pic>
        <p:nvPicPr>
          <p:cNvPr id="7" name="Image 0" descr="preencoded.png">    </p:cNvPr>
          <p:cNvPicPr>
            <a:picLocks noChangeAspect="1"/>
          </p:cNvPicPr>
          <p:nvPr/>
        </p:nvPicPr>
        <p:blipFill>
          <a:blip r:embed="rId1"/>
          <a:stretch>
            <a:fillRect/>
          </a:stretch>
        </p:blipFill>
        <p:spPr>
          <a:xfrm>
            <a:off x="6739771" y="843439"/>
            <a:ext cx="6351151" cy="6351151"/>
          </a:xfrm>
          <a:prstGeom prst="rect">
            <a:avLst/>
          </a:prstGeom>
        </p:spPr>
      </p:pic>
      <p:sp>
        <p:nvSpPr>
          <p:cNvPr id="8" name="Shape 5"/>
          <p:cNvSpPr/>
          <p:nvPr/>
        </p:nvSpPr>
        <p:spPr>
          <a:xfrm>
            <a:off x="7307580" y="7417713"/>
            <a:ext cx="15240" cy="3475673"/>
          </a:xfrm>
          <a:prstGeom prst="roundRect">
            <a:avLst>
              <a:gd name="adj" fmla="val 273488"/>
            </a:avLst>
          </a:prstGeom>
          <a:solidFill>
            <a:srgbClr val="E2C8B5"/>
          </a:solidFill>
          <a:ln/>
        </p:spPr>
      </p:sp>
      <p:sp>
        <p:nvSpPr>
          <p:cNvPr id="9" name="Shape 6"/>
          <p:cNvSpPr/>
          <p:nvPr/>
        </p:nvSpPr>
        <p:spPr>
          <a:xfrm>
            <a:off x="6921163" y="7521654"/>
            <a:ext cx="297656" cy="15240"/>
          </a:xfrm>
          <a:prstGeom prst="roundRect">
            <a:avLst>
              <a:gd name="adj" fmla="val 273488"/>
            </a:avLst>
          </a:prstGeom>
          <a:solidFill>
            <a:srgbClr val="E2C8B5"/>
          </a:solidFill>
          <a:ln/>
        </p:spPr>
      </p:sp>
      <p:sp>
        <p:nvSpPr>
          <p:cNvPr id="10" name="Shape 7"/>
          <p:cNvSpPr/>
          <p:nvPr/>
        </p:nvSpPr>
        <p:spPr>
          <a:xfrm>
            <a:off x="7203579" y="7417713"/>
            <a:ext cx="223242" cy="223242"/>
          </a:xfrm>
          <a:prstGeom prst="roundRect">
            <a:avLst>
              <a:gd name="adj" fmla="val 18670"/>
            </a:avLst>
          </a:prstGeom>
          <a:solidFill>
            <a:srgbClr val="FCE2CF"/>
          </a:solidFill>
          <a:ln w="7620">
            <a:solidFill>
              <a:srgbClr val="E2C8B5"/>
            </a:solidFill>
            <a:prstDash val="solid"/>
          </a:ln>
        </p:spPr>
      </p:sp>
      <p:sp>
        <p:nvSpPr>
          <p:cNvPr id="11" name="Text 8"/>
          <p:cNvSpPr/>
          <p:nvPr/>
        </p:nvSpPr>
        <p:spPr>
          <a:xfrm>
            <a:off x="7240726" y="7436287"/>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2B2E3C"/>
                </a:solidFill>
                <a:latin typeface="Bitter Medium" pitchFamily="34" charset="0"/>
                <a:ea typeface="Bitter Medium" pitchFamily="34" charset="-122"/>
                <a:cs typeface="Bitter Medium" pitchFamily="34" charset="-120"/>
              </a:rPr>
              <a:t>1</a:t>
            </a:r>
            <a:endParaRPr lang="en-US" sz="1150" dirty="0"/>
          </a:p>
        </p:txBody>
      </p:sp>
      <p:sp>
        <p:nvSpPr>
          <p:cNvPr id="12" name="Text 9"/>
          <p:cNvSpPr/>
          <p:nvPr/>
        </p:nvSpPr>
        <p:spPr>
          <a:xfrm>
            <a:off x="5578673" y="7451765"/>
            <a:ext cx="1240393" cy="155019"/>
          </a:xfrm>
          <a:prstGeom prst="rect">
            <a:avLst/>
          </a:prstGeom>
          <a:noFill/>
          <a:ln/>
        </p:spPr>
        <p:txBody>
          <a:bodyPr wrap="none" lIns="0" tIns="0" rIns="0" bIns="0" rtlCol="0" anchor="t"/>
          <a:lstStyle/>
          <a:p>
            <a:pPr algn="r" indent="0" marL="0">
              <a:lnSpc>
                <a:spcPts val="1200"/>
              </a:lnSpc>
              <a:buNone/>
            </a:pPr>
            <a:r>
              <a:rPr lang="en-US" sz="950" dirty="0">
                <a:solidFill>
                  <a:srgbClr val="2B2E3C"/>
                </a:solidFill>
                <a:latin typeface="Bitter Medium" pitchFamily="34" charset="0"/>
                <a:ea typeface="Bitter Medium" pitchFamily="34" charset="-122"/>
                <a:cs typeface="Bitter Medium" pitchFamily="34" charset="-120"/>
              </a:rPr>
              <a:t>Frame Capture</a:t>
            </a:r>
            <a:endParaRPr lang="en-US" sz="950" dirty="0"/>
          </a:p>
        </p:txBody>
      </p:sp>
      <p:sp>
        <p:nvSpPr>
          <p:cNvPr id="13" name="Text 10"/>
          <p:cNvSpPr/>
          <p:nvPr/>
        </p:nvSpPr>
        <p:spPr>
          <a:xfrm>
            <a:off x="396835" y="7666315"/>
            <a:ext cx="6422231" cy="158591"/>
          </a:xfrm>
          <a:prstGeom prst="rect">
            <a:avLst/>
          </a:prstGeom>
          <a:noFill/>
          <a:ln/>
        </p:spPr>
        <p:txBody>
          <a:bodyPr wrap="none" lIns="0" tIns="0" rIns="0" bIns="0" rtlCol="0" anchor="t"/>
          <a:lstStyle/>
          <a:p>
            <a:pPr algn="r" indent="0" marL="0">
              <a:lnSpc>
                <a:spcPts val="1250"/>
              </a:lnSpc>
              <a:buNone/>
            </a:pPr>
            <a:r>
              <a:rPr lang="en-US" sz="750" dirty="0">
                <a:solidFill>
                  <a:srgbClr val="2B2E3C"/>
                </a:solidFill>
                <a:latin typeface="Open Sans" pitchFamily="34" charset="0"/>
                <a:ea typeface="Open Sans" pitchFamily="34" charset="-122"/>
                <a:cs typeface="Open Sans" pitchFamily="34" charset="-120"/>
              </a:rPr>
              <a:t>Camera streams live video at 15-30 fps</a:t>
            </a:r>
            <a:endParaRPr lang="en-US" sz="750" dirty="0"/>
          </a:p>
        </p:txBody>
      </p:sp>
      <p:sp>
        <p:nvSpPr>
          <p:cNvPr id="14" name="Shape 11"/>
          <p:cNvSpPr/>
          <p:nvPr/>
        </p:nvSpPr>
        <p:spPr>
          <a:xfrm>
            <a:off x="7411581" y="8116848"/>
            <a:ext cx="297656" cy="15240"/>
          </a:xfrm>
          <a:prstGeom prst="roundRect">
            <a:avLst>
              <a:gd name="adj" fmla="val 273488"/>
            </a:avLst>
          </a:prstGeom>
          <a:solidFill>
            <a:srgbClr val="E2C8B5"/>
          </a:solidFill>
          <a:ln/>
        </p:spPr>
      </p:sp>
      <p:sp>
        <p:nvSpPr>
          <p:cNvPr id="15" name="Shape 12"/>
          <p:cNvSpPr/>
          <p:nvPr/>
        </p:nvSpPr>
        <p:spPr>
          <a:xfrm>
            <a:off x="7203579" y="8012906"/>
            <a:ext cx="223242" cy="223242"/>
          </a:xfrm>
          <a:prstGeom prst="roundRect">
            <a:avLst>
              <a:gd name="adj" fmla="val 18670"/>
            </a:avLst>
          </a:prstGeom>
          <a:solidFill>
            <a:srgbClr val="FCE2CF"/>
          </a:solidFill>
          <a:ln w="7620">
            <a:solidFill>
              <a:srgbClr val="E2C8B5"/>
            </a:solidFill>
            <a:prstDash val="solid"/>
          </a:ln>
        </p:spPr>
      </p:sp>
      <p:sp>
        <p:nvSpPr>
          <p:cNvPr id="16" name="Text 13"/>
          <p:cNvSpPr/>
          <p:nvPr/>
        </p:nvSpPr>
        <p:spPr>
          <a:xfrm>
            <a:off x="7240726" y="8031480"/>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2B2E3C"/>
                </a:solidFill>
                <a:latin typeface="Bitter Medium" pitchFamily="34" charset="0"/>
                <a:ea typeface="Bitter Medium" pitchFamily="34" charset="-122"/>
                <a:cs typeface="Bitter Medium" pitchFamily="34" charset="-120"/>
              </a:rPr>
              <a:t>2</a:t>
            </a:r>
            <a:endParaRPr lang="en-US" sz="1150" dirty="0"/>
          </a:p>
        </p:txBody>
      </p:sp>
      <p:sp>
        <p:nvSpPr>
          <p:cNvPr id="17" name="Text 14"/>
          <p:cNvSpPr/>
          <p:nvPr/>
        </p:nvSpPr>
        <p:spPr>
          <a:xfrm>
            <a:off x="7811333" y="8046958"/>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2B2E3C"/>
                </a:solidFill>
                <a:latin typeface="Bitter Medium" pitchFamily="34" charset="0"/>
                <a:ea typeface="Bitter Medium" pitchFamily="34" charset="-122"/>
                <a:cs typeface="Bitter Medium" pitchFamily="34" charset="-120"/>
              </a:rPr>
              <a:t>Vehicle Detection</a:t>
            </a:r>
            <a:endParaRPr lang="en-US" sz="950" dirty="0"/>
          </a:p>
        </p:txBody>
      </p:sp>
      <p:sp>
        <p:nvSpPr>
          <p:cNvPr id="18" name="Text 15"/>
          <p:cNvSpPr/>
          <p:nvPr/>
        </p:nvSpPr>
        <p:spPr>
          <a:xfrm>
            <a:off x="7811333" y="8261509"/>
            <a:ext cx="6422231" cy="158591"/>
          </a:xfrm>
          <a:prstGeom prst="rect">
            <a:avLst/>
          </a:prstGeom>
          <a:noFill/>
          <a:ln/>
        </p:spPr>
        <p:txBody>
          <a:bodyPr wrap="none" lIns="0" tIns="0" rIns="0" bIns="0" rtlCol="0" anchor="t"/>
          <a:lstStyle/>
          <a:p>
            <a:pPr algn="l" indent="0" marL="0">
              <a:lnSpc>
                <a:spcPts val="1250"/>
              </a:lnSpc>
              <a:buNone/>
            </a:pPr>
            <a:r>
              <a:rPr lang="en-US" sz="750" dirty="0">
                <a:solidFill>
                  <a:srgbClr val="2B2E3C"/>
                </a:solidFill>
                <a:latin typeface="Open Sans" pitchFamily="34" charset="0"/>
                <a:ea typeface="Open Sans" pitchFamily="34" charset="-122"/>
                <a:cs typeface="Open Sans" pitchFamily="34" charset="-120"/>
              </a:rPr>
              <a:t>YOLO processes frames and counts vehicles</a:t>
            </a:r>
            <a:endParaRPr lang="en-US" sz="750" dirty="0"/>
          </a:p>
        </p:txBody>
      </p:sp>
      <p:sp>
        <p:nvSpPr>
          <p:cNvPr id="19" name="Shape 16"/>
          <p:cNvSpPr/>
          <p:nvPr/>
        </p:nvSpPr>
        <p:spPr>
          <a:xfrm>
            <a:off x="6921163" y="8629888"/>
            <a:ext cx="297656" cy="15240"/>
          </a:xfrm>
          <a:prstGeom prst="roundRect">
            <a:avLst>
              <a:gd name="adj" fmla="val 273488"/>
            </a:avLst>
          </a:prstGeom>
          <a:solidFill>
            <a:srgbClr val="E2C8B5"/>
          </a:solidFill>
          <a:ln/>
        </p:spPr>
      </p:sp>
      <p:sp>
        <p:nvSpPr>
          <p:cNvPr id="20" name="Shape 17"/>
          <p:cNvSpPr/>
          <p:nvPr/>
        </p:nvSpPr>
        <p:spPr>
          <a:xfrm>
            <a:off x="7203579" y="8525947"/>
            <a:ext cx="223242" cy="223242"/>
          </a:xfrm>
          <a:prstGeom prst="roundRect">
            <a:avLst>
              <a:gd name="adj" fmla="val 18670"/>
            </a:avLst>
          </a:prstGeom>
          <a:solidFill>
            <a:srgbClr val="FCE2CF"/>
          </a:solidFill>
          <a:ln w="7620">
            <a:solidFill>
              <a:srgbClr val="E2C8B5"/>
            </a:solidFill>
            <a:prstDash val="solid"/>
          </a:ln>
        </p:spPr>
      </p:sp>
      <p:sp>
        <p:nvSpPr>
          <p:cNvPr id="21" name="Text 18"/>
          <p:cNvSpPr/>
          <p:nvPr/>
        </p:nvSpPr>
        <p:spPr>
          <a:xfrm>
            <a:off x="7240726" y="8544520"/>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2B2E3C"/>
                </a:solidFill>
                <a:latin typeface="Bitter Medium" pitchFamily="34" charset="0"/>
                <a:ea typeface="Bitter Medium" pitchFamily="34" charset="-122"/>
                <a:cs typeface="Bitter Medium" pitchFamily="34" charset="-120"/>
              </a:rPr>
              <a:t>3</a:t>
            </a:r>
            <a:endParaRPr lang="en-US" sz="1150" dirty="0"/>
          </a:p>
        </p:txBody>
      </p:sp>
      <p:sp>
        <p:nvSpPr>
          <p:cNvPr id="22" name="Text 19"/>
          <p:cNvSpPr/>
          <p:nvPr/>
        </p:nvSpPr>
        <p:spPr>
          <a:xfrm>
            <a:off x="5578673" y="8559998"/>
            <a:ext cx="1240393" cy="155019"/>
          </a:xfrm>
          <a:prstGeom prst="rect">
            <a:avLst/>
          </a:prstGeom>
          <a:noFill/>
          <a:ln/>
        </p:spPr>
        <p:txBody>
          <a:bodyPr wrap="none" lIns="0" tIns="0" rIns="0" bIns="0" rtlCol="0" anchor="t"/>
          <a:lstStyle/>
          <a:p>
            <a:pPr algn="r" indent="0" marL="0">
              <a:lnSpc>
                <a:spcPts val="1200"/>
              </a:lnSpc>
              <a:buNone/>
            </a:pPr>
            <a:r>
              <a:rPr lang="en-US" sz="950" dirty="0">
                <a:solidFill>
                  <a:srgbClr val="2B2E3C"/>
                </a:solidFill>
                <a:latin typeface="Bitter Medium" pitchFamily="34" charset="0"/>
                <a:ea typeface="Bitter Medium" pitchFamily="34" charset="-122"/>
                <a:cs typeface="Bitter Medium" pitchFamily="34" charset="-120"/>
              </a:rPr>
              <a:t>Data Transmission</a:t>
            </a:r>
            <a:endParaRPr lang="en-US" sz="950" dirty="0"/>
          </a:p>
        </p:txBody>
      </p:sp>
      <p:sp>
        <p:nvSpPr>
          <p:cNvPr id="23" name="Text 20"/>
          <p:cNvSpPr/>
          <p:nvPr/>
        </p:nvSpPr>
        <p:spPr>
          <a:xfrm>
            <a:off x="396835" y="8774549"/>
            <a:ext cx="6422231" cy="158591"/>
          </a:xfrm>
          <a:prstGeom prst="rect">
            <a:avLst/>
          </a:prstGeom>
          <a:noFill/>
          <a:ln/>
        </p:spPr>
        <p:txBody>
          <a:bodyPr wrap="none" lIns="0" tIns="0" rIns="0" bIns="0" rtlCol="0" anchor="t"/>
          <a:lstStyle/>
          <a:p>
            <a:pPr algn="r" indent="0" marL="0">
              <a:lnSpc>
                <a:spcPts val="1250"/>
              </a:lnSpc>
              <a:buNone/>
            </a:pPr>
            <a:r>
              <a:rPr lang="en-US" sz="750" dirty="0">
                <a:solidFill>
                  <a:srgbClr val="2B2E3C"/>
                </a:solidFill>
                <a:latin typeface="Open Sans" pitchFamily="34" charset="0"/>
                <a:ea typeface="Open Sans" pitchFamily="34" charset="-122"/>
                <a:cs typeface="Open Sans" pitchFamily="34" charset="-120"/>
              </a:rPr>
              <a:t>Counts sent to Master Arduino via serial</a:t>
            </a:r>
            <a:endParaRPr lang="en-US" sz="750" dirty="0"/>
          </a:p>
        </p:txBody>
      </p:sp>
      <p:sp>
        <p:nvSpPr>
          <p:cNvPr id="24" name="Shape 21"/>
          <p:cNvSpPr/>
          <p:nvPr/>
        </p:nvSpPr>
        <p:spPr>
          <a:xfrm>
            <a:off x="7411581" y="9143048"/>
            <a:ext cx="297656" cy="15240"/>
          </a:xfrm>
          <a:prstGeom prst="roundRect">
            <a:avLst>
              <a:gd name="adj" fmla="val 273488"/>
            </a:avLst>
          </a:prstGeom>
          <a:solidFill>
            <a:srgbClr val="E2C8B5"/>
          </a:solidFill>
          <a:ln/>
        </p:spPr>
      </p:sp>
      <p:sp>
        <p:nvSpPr>
          <p:cNvPr id="25" name="Shape 22"/>
          <p:cNvSpPr/>
          <p:nvPr/>
        </p:nvSpPr>
        <p:spPr>
          <a:xfrm>
            <a:off x="7203579" y="9039106"/>
            <a:ext cx="223242" cy="223242"/>
          </a:xfrm>
          <a:prstGeom prst="roundRect">
            <a:avLst>
              <a:gd name="adj" fmla="val 18670"/>
            </a:avLst>
          </a:prstGeom>
          <a:solidFill>
            <a:srgbClr val="FCE2CF"/>
          </a:solidFill>
          <a:ln w="7620">
            <a:solidFill>
              <a:srgbClr val="E2C8B5"/>
            </a:solidFill>
            <a:prstDash val="solid"/>
          </a:ln>
        </p:spPr>
      </p:sp>
      <p:sp>
        <p:nvSpPr>
          <p:cNvPr id="26" name="Text 23"/>
          <p:cNvSpPr/>
          <p:nvPr/>
        </p:nvSpPr>
        <p:spPr>
          <a:xfrm>
            <a:off x="7240726" y="9057680"/>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2B2E3C"/>
                </a:solidFill>
                <a:latin typeface="Bitter Medium" pitchFamily="34" charset="0"/>
                <a:ea typeface="Bitter Medium" pitchFamily="34" charset="-122"/>
                <a:cs typeface="Bitter Medium" pitchFamily="34" charset="-120"/>
              </a:rPr>
              <a:t>4</a:t>
            </a:r>
            <a:endParaRPr lang="en-US" sz="1150" dirty="0"/>
          </a:p>
        </p:txBody>
      </p:sp>
      <p:sp>
        <p:nvSpPr>
          <p:cNvPr id="27" name="Text 24"/>
          <p:cNvSpPr/>
          <p:nvPr/>
        </p:nvSpPr>
        <p:spPr>
          <a:xfrm>
            <a:off x="7811333" y="9073158"/>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2B2E3C"/>
                </a:solidFill>
                <a:latin typeface="Bitter Medium" pitchFamily="34" charset="0"/>
                <a:ea typeface="Bitter Medium" pitchFamily="34" charset="-122"/>
                <a:cs typeface="Bitter Medium" pitchFamily="34" charset="-120"/>
              </a:rPr>
              <a:t>Timing Computation</a:t>
            </a:r>
            <a:endParaRPr lang="en-US" sz="950" dirty="0"/>
          </a:p>
        </p:txBody>
      </p:sp>
      <p:sp>
        <p:nvSpPr>
          <p:cNvPr id="28" name="Text 25"/>
          <p:cNvSpPr/>
          <p:nvPr/>
        </p:nvSpPr>
        <p:spPr>
          <a:xfrm>
            <a:off x="7811333" y="9287708"/>
            <a:ext cx="6422231" cy="158591"/>
          </a:xfrm>
          <a:prstGeom prst="rect">
            <a:avLst/>
          </a:prstGeom>
          <a:noFill/>
          <a:ln/>
        </p:spPr>
        <p:txBody>
          <a:bodyPr wrap="none" lIns="0" tIns="0" rIns="0" bIns="0" rtlCol="0" anchor="t"/>
          <a:lstStyle/>
          <a:p>
            <a:pPr algn="l" indent="0" marL="0">
              <a:lnSpc>
                <a:spcPts val="1250"/>
              </a:lnSpc>
              <a:buNone/>
            </a:pPr>
            <a:r>
              <a:rPr lang="en-US" sz="750" dirty="0">
                <a:solidFill>
                  <a:srgbClr val="2B2E3C"/>
                </a:solidFill>
                <a:latin typeface="Open Sans" pitchFamily="34" charset="0"/>
                <a:ea typeface="Open Sans" pitchFamily="34" charset="-122"/>
                <a:cs typeface="Open Sans" pitchFamily="34" charset="-120"/>
              </a:rPr>
              <a:t>Master calculates optimal signal durations</a:t>
            </a:r>
            <a:endParaRPr lang="en-US" sz="750" dirty="0"/>
          </a:p>
        </p:txBody>
      </p:sp>
      <p:sp>
        <p:nvSpPr>
          <p:cNvPr id="29" name="Shape 26"/>
          <p:cNvSpPr/>
          <p:nvPr/>
        </p:nvSpPr>
        <p:spPr>
          <a:xfrm>
            <a:off x="6921163" y="9656207"/>
            <a:ext cx="297656" cy="15240"/>
          </a:xfrm>
          <a:prstGeom prst="roundRect">
            <a:avLst>
              <a:gd name="adj" fmla="val 273488"/>
            </a:avLst>
          </a:prstGeom>
          <a:solidFill>
            <a:srgbClr val="E2C8B5"/>
          </a:solidFill>
          <a:ln/>
        </p:spPr>
      </p:sp>
      <p:sp>
        <p:nvSpPr>
          <p:cNvPr id="30" name="Shape 27"/>
          <p:cNvSpPr/>
          <p:nvPr/>
        </p:nvSpPr>
        <p:spPr>
          <a:xfrm>
            <a:off x="7203579" y="9552265"/>
            <a:ext cx="223242" cy="223242"/>
          </a:xfrm>
          <a:prstGeom prst="roundRect">
            <a:avLst>
              <a:gd name="adj" fmla="val 18670"/>
            </a:avLst>
          </a:prstGeom>
          <a:solidFill>
            <a:srgbClr val="FCE2CF"/>
          </a:solidFill>
          <a:ln w="7620">
            <a:solidFill>
              <a:srgbClr val="E2C8B5"/>
            </a:solidFill>
            <a:prstDash val="solid"/>
          </a:ln>
        </p:spPr>
      </p:sp>
      <p:sp>
        <p:nvSpPr>
          <p:cNvPr id="31" name="Text 28"/>
          <p:cNvSpPr/>
          <p:nvPr/>
        </p:nvSpPr>
        <p:spPr>
          <a:xfrm>
            <a:off x="7240726" y="9570839"/>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2B2E3C"/>
                </a:solidFill>
                <a:latin typeface="Bitter Medium" pitchFamily="34" charset="0"/>
                <a:ea typeface="Bitter Medium" pitchFamily="34" charset="-122"/>
                <a:cs typeface="Bitter Medium" pitchFamily="34" charset="-120"/>
              </a:rPr>
              <a:t>5</a:t>
            </a:r>
            <a:endParaRPr lang="en-US" sz="1150" dirty="0"/>
          </a:p>
        </p:txBody>
      </p:sp>
      <p:sp>
        <p:nvSpPr>
          <p:cNvPr id="32" name="Text 29"/>
          <p:cNvSpPr/>
          <p:nvPr/>
        </p:nvSpPr>
        <p:spPr>
          <a:xfrm>
            <a:off x="5483423" y="9586317"/>
            <a:ext cx="1335643" cy="155019"/>
          </a:xfrm>
          <a:prstGeom prst="rect">
            <a:avLst/>
          </a:prstGeom>
          <a:noFill/>
          <a:ln/>
        </p:spPr>
        <p:txBody>
          <a:bodyPr wrap="none" lIns="0" tIns="0" rIns="0" bIns="0" rtlCol="0" anchor="t"/>
          <a:lstStyle/>
          <a:p>
            <a:pPr algn="r" indent="0" marL="0">
              <a:lnSpc>
                <a:spcPts val="1200"/>
              </a:lnSpc>
              <a:buNone/>
            </a:pPr>
            <a:r>
              <a:rPr lang="en-US" sz="950" dirty="0">
                <a:solidFill>
                  <a:srgbClr val="2B2E3C"/>
                </a:solidFill>
                <a:latin typeface="Bitter Medium" pitchFamily="34" charset="0"/>
                <a:ea typeface="Bitter Medium" pitchFamily="34" charset="-122"/>
                <a:cs typeface="Bitter Medium" pitchFamily="34" charset="-120"/>
              </a:rPr>
              <a:t>Command Distribution</a:t>
            </a:r>
            <a:endParaRPr lang="en-US" sz="950" dirty="0"/>
          </a:p>
        </p:txBody>
      </p:sp>
      <p:sp>
        <p:nvSpPr>
          <p:cNvPr id="33" name="Text 30"/>
          <p:cNvSpPr/>
          <p:nvPr/>
        </p:nvSpPr>
        <p:spPr>
          <a:xfrm>
            <a:off x="396835" y="9800868"/>
            <a:ext cx="6422231" cy="158591"/>
          </a:xfrm>
          <a:prstGeom prst="rect">
            <a:avLst/>
          </a:prstGeom>
          <a:noFill/>
          <a:ln/>
        </p:spPr>
        <p:txBody>
          <a:bodyPr wrap="none" lIns="0" tIns="0" rIns="0" bIns="0" rtlCol="0" anchor="t"/>
          <a:lstStyle/>
          <a:p>
            <a:pPr algn="r" indent="0" marL="0">
              <a:lnSpc>
                <a:spcPts val="1250"/>
              </a:lnSpc>
              <a:buNone/>
            </a:pPr>
            <a:r>
              <a:rPr lang="en-US" sz="750" dirty="0">
                <a:solidFill>
                  <a:srgbClr val="2B2E3C"/>
                </a:solidFill>
                <a:latin typeface="Open Sans" pitchFamily="34" charset="0"/>
                <a:ea typeface="Open Sans" pitchFamily="34" charset="-122"/>
                <a:cs typeface="Open Sans" pitchFamily="34" charset="-120"/>
              </a:rPr>
              <a:t>Instructions sent to Slave controllers</a:t>
            </a:r>
            <a:endParaRPr lang="en-US" sz="750" dirty="0"/>
          </a:p>
        </p:txBody>
      </p:sp>
      <p:sp>
        <p:nvSpPr>
          <p:cNvPr id="34" name="Shape 31"/>
          <p:cNvSpPr/>
          <p:nvPr/>
        </p:nvSpPr>
        <p:spPr>
          <a:xfrm>
            <a:off x="7411581" y="10169366"/>
            <a:ext cx="297656" cy="15240"/>
          </a:xfrm>
          <a:prstGeom prst="roundRect">
            <a:avLst>
              <a:gd name="adj" fmla="val 273488"/>
            </a:avLst>
          </a:prstGeom>
          <a:solidFill>
            <a:srgbClr val="E2C8B5"/>
          </a:solidFill>
          <a:ln/>
        </p:spPr>
      </p:sp>
      <p:sp>
        <p:nvSpPr>
          <p:cNvPr id="35" name="Shape 32"/>
          <p:cNvSpPr/>
          <p:nvPr/>
        </p:nvSpPr>
        <p:spPr>
          <a:xfrm>
            <a:off x="7203579" y="10065425"/>
            <a:ext cx="223242" cy="223242"/>
          </a:xfrm>
          <a:prstGeom prst="roundRect">
            <a:avLst>
              <a:gd name="adj" fmla="val 18670"/>
            </a:avLst>
          </a:prstGeom>
          <a:solidFill>
            <a:srgbClr val="FCE2CF"/>
          </a:solidFill>
          <a:ln w="7620">
            <a:solidFill>
              <a:srgbClr val="E2C8B5"/>
            </a:solidFill>
            <a:prstDash val="solid"/>
          </a:ln>
        </p:spPr>
      </p:sp>
      <p:sp>
        <p:nvSpPr>
          <p:cNvPr id="36" name="Text 33"/>
          <p:cNvSpPr/>
          <p:nvPr/>
        </p:nvSpPr>
        <p:spPr>
          <a:xfrm>
            <a:off x="7240726" y="10083998"/>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2B2E3C"/>
                </a:solidFill>
                <a:latin typeface="Bitter Medium" pitchFamily="34" charset="0"/>
                <a:ea typeface="Bitter Medium" pitchFamily="34" charset="-122"/>
                <a:cs typeface="Bitter Medium" pitchFamily="34" charset="-120"/>
              </a:rPr>
              <a:t>6</a:t>
            </a:r>
            <a:endParaRPr lang="en-US" sz="1150" dirty="0"/>
          </a:p>
        </p:txBody>
      </p:sp>
      <p:sp>
        <p:nvSpPr>
          <p:cNvPr id="37" name="Text 34"/>
          <p:cNvSpPr/>
          <p:nvPr/>
        </p:nvSpPr>
        <p:spPr>
          <a:xfrm>
            <a:off x="7811333" y="10099477"/>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2B2E3C"/>
                </a:solidFill>
                <a:latin typeface="Bitter Medium" pitchFamily="34" charset="0"/>
                <a:ea typeface="Bitter Medium" pitchFamily="34" charset="-122"/>
                <a:cs typeface="Bitter Medium" pitchFamily="34" charset="-120"/>
              </a:rPr>
              <a:t>Signal Execution</a:t>
            </a:r>
            <a:endParaRPr lang="en-US" sz="950" dirty="0"/>
          </a:p>
        </p:txBody>
      </p:sp>
      <p:sp>
        <p:nvSpPr>
          <p:cNvPr id="38" name="Text 35"/>
          <p:cNvSpPr/>
          <p:nvPr/>
        </p:nvSpPr>
        <p:spPr>
          <a:xfrm>
            <a:off x="7811333" y="10314027"/>
            <a:ext cx="6422231" cy="158591"/>
          </a:xfrm>
          <a:prstGeom prst="rect">
            <a:avLst/>
          </a:prstGeom>
          <a:noFill/>
          <a:ln/>
        </p:spPr>
        <p:txBody>
          <a:bodyPr wrap="none" lIns="0" tIns="0" rIns="0" bIns="0" rtlCol="0" anchor="t"/>
          <a:lstStyle/>
          <a:p>
            <a:pPr algn="l" indent="0" marL="0">
              <a:lnSpc>
                <a:spcPts val="1250"/>
              </a:lnSpc>
              <a:buNone/>
            </a:pPr>
            <a:r>
              <a:rPr lang="en-US" sz="750" dirty="0">
                <a:solidFill>
                  <a:srgbClr val="2B2E3C"/>
                </a:solidFill>
                <a:latin typeface="Open Sans" pitchFamily="34" charset="0"/>
                <a:ea typeface="Open Sans" pitchFamily="34" charset="-122"/>
                <a:cs typeface="Open Sans" pitchFamily="34" charset="-120"/>
              </a:rPr>
              <a:t>Switch traffic LEDs precisely</a:t>
            </a:r>
            <a:endParaRPr lang="en-US" sz="750" dirty="0"/>
          </a:p>
        </p:txBody>
      </p:sp>
      <p:sp>
        <p:nvSpPr>
          <p:cNvPr id="39" name="Text 36"/>
          <p:cNvSpPr/>
          <p:nvPr/>
        </p:nvSpPr>
        <p:spPr>
          <a:xfrm>
            <a:off x="396835" y="11004947"/>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2B2E3C"/>
                </a:solidFill>
                <a:latin typeface="Open Sans" pitchFamily="34" charset="0"/>
                <a:ea typeface="Open Sans" pitchFamily="34" charset="-122"/>
                <a:cs typeface="Open Sans" pitchFamily="34" charset="-120"/>
              </a:rPr>
              <a:t>After computing the complete signal cycle, the Master Arduino transmits commands to both Slave Arduinos along with a SYNC pulse. This hardware synchronization signal ensures both traffic directions switch states simultaneously, maintaining safe and coordinated intersection operation. The Slaves then drive their respective traffic LEDs using MOSFET power switches.</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2441" y="331589"/>
            <a:ext cx="3015377" cy="376952"/>
          </a:xfrm>
          <a:prstGeom prst="rect">
            <a:avLst/>
          </a:prstGeom>
          <a:noFill/>
          <a:ln/>
        </p:spPr>
        <p:txBody>
          <a:bodyPr wrap="none" lIns="0" tIns="0" rIns="0" bIns="0" rtlCol="0" anchor="t"/>
          <a:lstStyle/>
          <a:p>
            <a:pPr algn="l" indent="0" marL="0">
              <a:lnSpc>
                <a:spcPts val="2950"/>
              </a:lnSpc>
              <a:buNone/>
            </a:pPr>
            <a:r>
              <a:rPr lang="en-US" sz="2350" dirty="0">
                <a:solidFill>
                  <a:srgbClr val="2C3F42"/>
                </a:solidFill>
                <a:latin typeface="Bitter Medium" pitchFamily="34" charset="0"/>
                <a:ea typeface="Bitter Medium" pitchFamily="34" charset="-122"/>
                <a:cs typeface="Bitter Medium" pitchFamily="34" charset="-120"/>
              </a:rPr>
              <a:t>Block Diagram : </a:t>
            </a:r>
            <a:endParaRPr lang="en-US" sz="2350" dirty="0"/>
          </a:p>
        </p:txBody>
      </p:sp>
      <p:pic>
        <p:nvPicPr>
          <p:cNvPr id="3" name="Image 0" descr="preencoded.png">    </p:cNvPr>
          <p:cNvPicPr>
            <a:picLocks noChangeAspect="1"/>
          </p:cNvPicPr>
          <p:nvPr/>
        </p:nvPicPr>
        <p:blipFill>
          <a:blip r:embed="rId1"/>
          <a:stretch>
            <a:fillRect/>
          </a:stretch>
        </p:blipFill>
        <p:spPr>
          <a:xfrm>
            <a:off x="482441" y="949762"/>
            <a:ext cx="4832390" cy="6622137"/>
          </a:xfrm>
          <a:prstGeom prst="rect">
            <a:avLst/>
          </a:prstGeom>
        </p:spPr>
      </p:pic>
      <p:sp>
        <p:nvSpPr>
          <p:cNvPr id="4" name="Text 1"/>
          <p:cNvSpPr/>
          <p:nvPr/>
        </p:nvSpPr>
        <p:spPr>
          <a:xfrm>
            <a:off x="482441" y="7707511"/>
            <a:ext cx="13665518" cy="192881"/>
          </a:xfrm>
          <a:prstGeom prst="rect">
            <a:avLst/>
          </a:prstGeom>
          <a:noFill/>
          <a:ln/>
        </p:spPr>
        <p:txBody>
          <a:bodyPr wrap="none" lIns="0" tIns="0" rIns="0" bIns="0" rtlCol="0" anchor="t"/>
          <a:lstStyle/>
          <a:p>
            <a:pPr algn="l" indent="0" marL="0">
              <a:lnSpc>
                <a:spcPts val="1500"/>
              </a:lnSpc>
              <a:buNone/>
            </a:pP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6143" y="396002"/>
            <a:ext cx="3900488" cy="450056"/>
          </a:xfrm>
          <a:prstGeom prst="rect">
            <a:avLst/>
          </a:prstGeom>
          <a:noFill/>
          <a:ln/>
        </p:spPr>
        <p:txBody>
          <a:bodyPr wrap="none" lIns="0" tIns="0" rIns="0" bIns="0" rtlCol="0" anchor="t"/>
          <a:lstStyle/>
          <a:p>
            <a:pPr algn="l" indent="0" marL="0">
              <a:lnSpc>
                <a:spcPts val="3500"/>
              </a:lnSpc>
              <a:buNone/>
            </a:pPr>
            <a:r>
              <a:rPr lang="en-US" sz="2800" dirty="0">
                <a:solidFill>
                  <a:srgbClr val="2C3F42"/>
                </a:solidFill>
                <a:latin typeface="Bitter Medium" pitchFamily="34" charset="0"/>
                <a:ea typeface="Bitter Medium" pitchFamily="34" charset="-122"/>
                <a:cs typeface="Bitter Medium" pitchFamily="34" charset="-120"/>
              </a:rPr>
              <a:t>Hardware Components</a:t>
            </a:r>
            <a:endParaRPr lang="en-US" sz="2800" dirty="0"/>
          </a:p>
        </p:txBody>
      </p:sp>
      <p:sp>
        <p:nvSpPr>
          <p:cNvPr id="3" name="Text 1"/>
          <p:cNvSpPr/>
          <p:nvPr/>
        </p:nvSpPr>
        <p:spPr>
          <a:xfrm>
            <a:off x="576143" y="1134070"/>
            <a:ext cx="13478113" cy="461010"/>
          </a:xfrm>
          <a:prstGeom prst="rect">
            <a:avLst/>
          </a:prstGeom>
          <a:noFill/>
          <a:ln/>
        </p:spPr>
        <p:txBody>
          <a:bodyPr wrap="square" lIns="0" tIns="0" rIns="0" bIns="0" rtlCol="0" anchor="t"/>
          <a:lstStyle/>
          <a:p>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The system integrates carefully selected electronic components that work together to provide reliable detection, control, and power switching. Each component plays a specific role in the overall architecture.</a:t>
            </a:r>
            <a:endParaRPr lang="en-US" sz="1100" dirty="0"/>
          </a:p>
        </p:txBody>
      </p:sp>
      <p:pic>
        <p:nvPicPr>
          <p:cNvPr id="4" name="Image 0" descr="preencoded.png">    </p:cNvPr>
          <p:cNvPicPr>
            <a:picLocks noChangeAspect="1"/>
          </p:cNvPicPr>
          <p:nvPr/>
        </p:nvPicPr>
        <p:blipFill>
          <a:blip r:embed="rId1"/>
          <a:stretch>
            <a:fillRect/>
          </a:stretch>
        </p:blipFill>
        <p:spPr>
          <a:xfrm>
            <a:off x="576143" y="1757124"/>
            <a:ext cx="3856434" cy="3856434"/>
          </a:xfrm>
          <a:prstGeom prst="rect">
            <a:avLst/>
          </a:prstGeom>
        </p:spPr>
      </p:pic>
      <p:sp>
        <p:nvSpPr>
          <p:cNvPr id="5" name="Text 2"/>
          <p:cNvSpPr/>
          <p:nvPr/>
        </p:nvSpPr>
        <p:spPr>
          <a:xfrm>
            <a:off x="576143" y="5793581"/>
            <a:ext cx="1844040" cy="225028"/>
          </a:xfrm>
          <a:prstGeom prst="rect">
            <a:avLst/>
          </a:prstGeom>
          <a:noFill/>
          <a:ln/>
        </p:spPr>
        <p:txBody>
          <a:bodyPr wrap="none" lIns="0" tIns="0" rIns="0" bIns="0" rtlCol="0" anchor="t"/>
          <a:lstStyle/>
          <a:p>
            <a:pPr algn="l" indent="0" marL="0">
              <a:lnSpc>
                <a:spcPts val="1750"/>
              </a:lnSpc>
              <a:buNone/>
            </a:pPr>
            <a:r>
              <a:rPr lang="en-US" sz="1400" dirty="0">
                <a:solidFill>
                  <a:srgbClr val="2B2E3C"/>
                </a:solidFill>
                <a:latin typeface="Bitter Medium" pitchFamily="34" charset="0"/>
                <a:ea typeface="Bitter Medium" pitchFamily="34" charset="-122"/>
                <a:cs typeface="Bitter Medium" pitchFamily="34" charset="-120"/>
              </a:rPr>
              <a:t>Three Arduino Boards</a:t>
            </a:r>
            <a:endParaRPr lang="en-US" sz="1400" dirty="0"/>
          </a:p>
        </p:txBody>
      </p:sp>
      <p:sp>
        <p:nvSpPr>
          <p:cNvPr id="6" name="Text 3"/>
          <p:cNvSpPr/>
          <p:nvPr/>
        </p:nvSpPr>
        <p:spPr>
          <a:xfrm>
            <a:off x="576143" y="6104930"/>
            <a:ext cx="6649045" cy="230505"/>
          </a:xfrm>
          <a:prstGeom prst="rect">
            <a:avLst/>
          </a:prstGeom>
          <a:noFill/>
          <a:ln/>
        </p:spPr>
        <p:txBody>
          <a:bodyPr wrap="none" lIns="0" tIns="0" rIns="0" bIns="0" rtlCol="0" anchor="t"/>
          <a:lstStyle/>
          <a:p>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One Master controller for decision logic, two Slave controllers for independent signal management</a:t>
            </a:r>
            <a:endParaRPr lang="en-US" sz="1100" dirty="0"/>
          </a:p>
        </p:txBody>
      </p:sp>
      <p:pic>
        <p:nvPicPr>
          <p:cNvPr id="7" name="Image 1" descr="preencoded.png">    </p:cNvPr>
          <p:cNvPicPr>
            <a:picLocks noChangeAspect="1"/>
          </p:cNvPicPr>
          <p:nvPr/>
        </p:nvPicPr>
        <p:blipFill>
          <a:blip r:embed="rId2"/>
          <a:stretch>
            <a:fillRect/>
          </a:stretch>
        </p:blipFill>
        <p:spPr>
          <a:xfrm>
            <a:off x="7405211" y="1757124"/>
            <a:ext cx="3856434" cy="3856434"/>
          </a:xfrm>
          <a:prstGeom prst="rect">
            <a:avLst/>
          </a:prstGeom>
        </p:spPr>
      </p:pic>
      <p:sp>
        <p:nvSpPr>
          <p:cNvPr id="8" name="Text 4"/>
          <p:cNvSpPr/>
          <p:nvPr/>
        </p:nvSpPr>
        <p:spPr>
          <a:xfrm>
            <a:off x="7405211" y="5793581"/>
            <a:ext cx="1800463" cy="225028"/>
          </a:xfrm>
          <a:prstGeom prst="rect">
            <a:avLst/>
          </a:prstGeom>
          <a:noFill/>
          <a:ln/>
        </p:spPr>
        <p:txBody>
          <a:bodyPr wrap="none" lIns="0" tIns="0" rIns="0" bIns="0" rtlCol="0" anchor="t"/>
          <a:lstStyle/>
          <a:p>
            <a:pPr algn="l" indent="0" marL="0">
              <a:lnSpc>
                <a:spcPts val="1750"/>
              </a:lnSpc>
              <a:buNone/>
            </a:pPr>
            <a:r>
              <a:rPr lang="en-US" sz="1400" dirty="0">
                <a:solidFill>
                  <a:srgbClr val="2B2E3C"/>
                </a:solidFill>
                <a:latin typeface="Bitter Medium" pitchFamily="34" charset="0"/>
                <a:ea typeface="Bitter Medium" pitchFamily="34" charset="-122"/>
                <a:cs typeface="Bitter Medium" pitchFamily="34" charset="-120"/>
              </a:rPr>
              <a:t>LED Traffic Modules</a:t>
            </a:r>
            <a:endParaRPr lang="en-US" sz="1400" dirty="0"/>
          </a:p>
        </p:txBody>
      </p:sp>
      <p:sp>
        <p:nvSpPr>
          <p:cNvPr id="9" name="Text 5"/>
          <p:cNvSpPr/>
          <p:nvPr/>
        </p:nvSpPr>
        <p:spPr>
          <a:xfrm>
            <a:off x="7405211" y="6104930"/>
            <a:ext cx="6649045" cy="230505"/>
          </a:xfrm>
          <a:prstGeom prst="rect">
            <a:avLst/>
          </a:prstGeom>
          <a:noFill/>
          <a:ln/>
        </p:spPr>
        <p:txBody>
          <a:bodyPr wrap="none" lIns="0" tIns="0" rIns="0" bIns="0" rtlCol="0" anchor="t"/>
          <a:lstStyle/>
          <a:p>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High-brightness LED arrays or complete traffic light modules for clear visibility</a:t>
            </a:r>
            <a:endParaRPr lang="en-US" sz="1100" dirty="0"/>
          </a:p>
        </p:txBody>
      </p:sp>
      <p:sp>
        <p:nvSpPr>
          <p:cNvPr id="10" name="Text 6"/>
          <p:cNvSpPr/>
          <p:nvPr/>
        </p:nvSpPr>
        <p:spPr>
          <a:xfrm>
            <a:off x="576143" y="6641425"/>
            <a:ext cx="2481858" cy="270034"/>
          </a:xfrm>
          <a:prstGeom prst="rect">
            <a:avLst/>
          </a:prstGeom>
          <a:noFill/>
          <a:ln/>
        </p:spPr>
        <p:txBody>
          <a:bodyPr wrap="none" lIns="0" tIns="0" rIns="0" bIns="0" rtlCol="0" anchor="t"/>
          <a:lstStyle/>
          <a:p>
            <a:pPr algn="l" indent="0" marL="0">
              <a:lnSpc>
                <a:spcPts val="2100"/>
              </a:lnSpc>
              <a:buNone/>
            </a:pPr>
            <a:r>
              <a:rPr lang="en-US" sz="1700" dirty="0">
                <a:solidFill>
                  <a:srgbClr val="2C3F42"/>
                </a:solidFill>
                <a:latin typeface="Bitter Medium" pitchFamily="34" charset="0"/>
                <a:ea typeface="Bitter Medium" pitchFamily="34" charset="-122"/>
                <a:cs typeface="Bitter Medium" pitchFamily="34" charset="-120"/>
              </a:rPr>
              <a:t>Supporting Components</a:t>
            </a:r>
            <a:endParaRPr lang="en-US" sz="1700" dirty="0"/>
          </a:p>
        </p:txBody>
      </p:sp>
      <p:sp>
        <p:nvSpPr>
          <p:cNvPr id="11" name="Text 7"/>
          <p:cNvSpPr/>
          <p:nvPr/>
        </p:nvSpPr>
        <p:spPr>
          <a:xfrm>
            <a:off x="576143" y="7055406"/>
            <a:ext cx="6563439" cy="230505"/>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2B2E3C"/>
                </a:solidFill>
                <a:latin typeface="Open Sans" pitchFamily="34" charset="0"/>
                <a:ea typeface="Open Sans" pitchFamily="34" charset="-122"/>
                <a:cs typeface="Open Sans" pitchFamily="34" charset="-120"/>
              </a:rPr>
              <a:t>Resistors:</a:t>
            </a:r>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 Gate pull-down resistors (10kΩ) prevent floating MOSFET gates</a:t>
            </a:r>
            <a:endParaRPr lang="en-US" sz="1100" dirty="0"/>
          </a:p>
        </p:txBody>
      </p:sp>
      <p:sp>
        <p:nvSpPr>
          <p:cNvPr id="12" name="Text 8"/>
          <p:cNvSpPr/>
          <p:nvPr/>
        </p:nvSpPr>
        <p:spPr>
          <a:xfrm>
            <a:off x="576143" y="7336274"/>
            <a:ext cx="6563439" cy="230505"/>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2B2E3C"/>
                </a:solidFill>
                <a:latin typeface="Open Sans" pitchFamily="34" charset="0"/>
                <a:ea typeface="Open Sans" pitchFamily="34" charset="-122"/>
                <a:cs typeface="Open Sans" pitchFamily="34" charset="-120"/>
              </a:rPr>
              <a:t>Power Supply:</a:t>
            </a:r>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 Direct Power From Laptop's USB</a:t>
            </a:r>
            <a:endParaRPr lang="en-US" sz="1100" dirty="0"/>
          </a:p>
        </p:txBody>
      </p:sp>
      <p:sp>
        <p:nvSpPr>
          <p:cNvPr id="13" name="Text 9"/>
          <p:cNvSpPr/>
          <p:nvPr/>
        </p:nvSpPr>
        <p:spPr>
          <a:xfrm>
            <a:off x="576143" y="7617143"/>
            <a:ext cx="6563439" cy="230505"/>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2B2E3C"/>
                </a:solidFill>
                <a:latin typeface="Open Sans" pitchFamily="34" charset="0"/>
                <a:ea typeface="Open Sans" pitchFamily="34" charset="-122"/>
                <a:cs typeface="Open Sans" pitchFamily="34" charset="-120"/>
              </a:rPr>
              <a:t> Breadboard:</a:t>
            </a:r>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 Mounting platform for reliable connections</a:t>
            </a:r>
            <a:endParaRPr lang="en-US" sz="1100" dirty="0"/>
          </a:p>
        </p:txBody>
      </p:sp>
      <p:sp>
        <p:nvSpPr>
          <p:cNvPr id="14" name="Text 10"/>
          <p:cNvSpPr/>
          <p:nvPr/>
        </p:nvSpPr>
        <p:spPr>
          <a:xfrm>
            <a:off x="576143" y="7898011"/>
            <a:ext cx="6563439" cy="230505"/>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2B2E3C"/>
                </a:solidFill>
                <a:latin typeface="Open Sans" pitchFamily="34" charset="0"/>
                <a:ea typeface="Open Sans" pitchFamily="34" charset="-122"/>
                <a:cs typeface="Open Sans" pitchFamily="34" charset="-120"/>
              </a:rPr>
              <a:t>Connecting Wires:</a:t>
            </a:r>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 Quality jumper wires and terminal blocks</a:t>
            </a:r>
            <a:endParaRPr lang="en-US" sz="1100" dirty="0"/>
          </a:p>
        </p:txBody>
      </p:sp>
      <p:sp>
        <p:nvSpPr>
          <p:cNvPr id="15" name="Shape 11"/>
          <p:cNvSpPr/>
          <p:nvPr/>
        </p:nvSpPr>
        <p:spPr>
          <a:xfrm>
            <a:off x="7498437" y="6659523"/>
            <a:ext cx="6563439" cy="1072872"/>
          </a:xfrm>
          <a:prstGeom prst="roundRect">
            <a:avLst>
              <a:gd name="adj" fmla="val 5639"/>
            </a:avLst>
          </a:prstGeom>
          <a:solidFill>
            <a:srgbClr val="FAD3B8"/>
          </a:solidFill>
          <a:ln/>
        </p:spPr>
      </p:sp>
      <p:pic>
        <p:nvPicPr>
          <p:cNvPr id="16" name="Image 2" descr="preencoded.png">    </p:cNvPr>
          <p:cNvPicPr>
            <a:picLocks noChangeAspect="1"/>
          </p:cNvPicPr>
          <p:nvPr/>
        </p:nvPicPr>
        <p:blipFill>
          <a:blip r:embed="rId3"/>
          <a:stretch>
            <a:fillRect/>
          </a:stretch>
        </p:blipFill>
        <p:spPr>
          <a:xfrm>
            <a:off x="7642384" y="6881098"/>
            <a:ext cx="180023" cy="143947"/>
          </a:xfrm>
          <a:prstGeom prst="rect">
            <a:avLst/>
          </a:prstGeom>
        </p:spPr>
      </p:pic>
      <p:sp>
        <p:nvSpPr>
          <p:cNvPr id="17" name="Text 12"/>
          <p:cNvSpPr/>
          <p:nvPr/>
        </p:nvSpPr>
        <p:spPr>
          <a:xfrm>
            <a:off x="7966353" y="6839426"/>
            <a:ext cx="5951577" cy="691515"/>
          </a:xfrm>
          <a:prstGeom prst="rect">
            <a:avLst/>
          </a:prstGeom>
          <a:noFill/>
          <a:ln/>
        </p:spPr>
        <p:txBody>
          <a:bodyPr wrap="square" lIns="0" tIns="0" rIns="0" bIns="0" rtlCol="0" anchor="t"/>
          <a:lstStyle/>
          <a:p>
            <a:pPr algn="l" indent="0" marL="0">
              <a:lnSpc>
                <a:spcPts val="1800"/>
              </a:lnSpc>
              <a:buNone/>
            </a:pPr>
            <a:r>
              <a:rPr lang="en-US" sz="1100" b="1" dirty="0">
                <a:solidFill>
                  <a:srgbClr val="000000"/>
                </a:solidFill>
                <a:latin typeface="Open Sans" pitchFamily="34" charset="0"/>
                <a:ea typeface="Open Sans" pitchFamily="34" charset="-122"/>
                <a:cs typeface="Open Sans" pitchFamily="34" charset="-120"/>
              </a:rPr>
              <a:t>Design Consideration:</a:t>
            </a:r>
            <a:pPr algn="l" indent="0" marL="0">
              <a:lnSpc>
                <a:spcPts val="1800"/>
              </a:lnSpc>
              <a:buNone/>
            </a:pPr>
            <a:r>
              <a:rPr lang="en-US" sz="1100" dirty="0">
                <a:solidFill>
                  <a:srgbClr val="000000"/>
                </a:solidFill>
                <a:latin typeface="Open Sans" pitchFamily="34" charset="0"/>
                <a:ea typeface="Open Sans" pitchFamily="34" charset="-122"/>
                <a:cs typeface="Open Sans" pitchFamily="34" charset="-120"/>
              </a:rPr>
              <a:t> MOSFET selection requires attention to voltage rating (≥50V), current capacity (≥2A per LED), and gate threshold voltage (logic-level MOSFETs recommended for 5V Arduino operation).</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6519" y="644128"/>
            <a:ext cx="4695111" cy="567571"/>
          </a:xfrm>
          <a:prstGeom prst="rect">
            <a:avLst/>
          </a:prstGeom>
          <a:noFill/>
          <a:ln/>
        </p:spPr>
        <p:txBody>
          <a:bodyPr wrap="non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Software Architecture</a:t>
            </a:r>
            <a:endParaRPr lang="en-US" sz="3550" dirty="0"/>
          </a:p>
        </p:txBody>
      </p:sp>
      <p:sp>
        <p:nvSpPr>
          <p:cNvPr id="3" name="Shape 1"/>
          <p:cNvSpPr/>
          <p:nvPr/>
        </p:nvSpPr>
        <p:spPr>
          <a:xfrm>
            <a:off x="726519" y="1574959"/>
            <a:ext cx="6497836" cy="1352312"/>
          </a:xfrm>
          <a:prstGeom prst="roundRect">
            <a:avLst>
              <a:gd name="adj" fmla="val 5642"/>
            </a:avLst>
          </a:prstGeom>
          <a:solidFill>
            <a:srgbClr val="D2600F"/>
          </a:solidFill>
          <a:ln w="7620">
            <a:solidFill>
              <a:srgbClr val="EB7928"/>
            </a:solidFill>
            <a:prstDash val="solid"/>
          </a:ln>
        </p:spPr>
      </p:sp>
      <p:sp>
        <p:nvSpPr>
          <p:cNvPr id="4" name="Text 2"/>
          <p:cNvSpPr/>
          <p:nvPr/>
        </p:nvSpPr>
        <p:spPr>
          <a:xfrm>
            <a:off x="915710" y="1764149"/>
            <a:ext cx="2368510" cy="283726"/>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Bitter Medium" pitchFamily="34" charset="0"/>
                <a:ea typeface="Bitter Medium" pitchFamily="34" charset="-122"/>
                <a:cs typeface="Bitter Medium" pitchFamily="34" charset="-120"/>
              </a:rPr>
              <a:t>YOLO Detection Model</a:t>
            </a:r>
            <a:endParaRPr lang="en-US" sz="1750" dirty="0"/>
          </a:p>
        </p:txBody>
      </p:sp>
      <p:sp>
        <p:nvSpPr>
          <p:cNvPr id="5" name="Text 3"/>
          <p:cNvSpPr/>
          <p:nvPr/>
        </p:nvSpPr>
        <p:spPr>
          <a:xfrm>
            <a:off x="915710" y="2156817"/>
            <a:ext cx="6119455" cy="581263"/>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Open Sans" pitchFamily="34" charset="0"/>
                <a:ea typeface="Open Sans" pitchFamily="34" charset="-122"/>
                <a:cs typeface="Open Sans" pitchFamily="34" charset="-120"/>
              </a:rPr>
              <a:t>Pre-trained deep learning model ( YOLOv8) optimized for real-time vehicle detection with 30+ fps processing capability</a:t>
            </a:r>
            <a:endParaRPr lang="en-US" sz="1400" dirty="0"/>
          </a:p>
        </p:txBody>
      </p:sp>
      <p:sp>
        <p:nvSpPr>
          <p:cNvPr id="6" name="Shape 4"/>
          <p:cNvSpPr/>
          <p:nvPr/>
        </p:nvSpPr>
        <p:spPr>
          <a:xfrm>
            <a:off x="7405926" y="1574959"/>
            <a:ext cx="6497955" cy="1352312"/>
          </a:xfrm>
          <a:prstGeom prst="roundRect">
            <a:avLst>
              <a:gd name="adj" fmla="val 5642"/>
            </a:avLst>
          </a:prstGeom>
          <a:solidFill>
            <a:srgbClr val="D2600F"/>
          </a:solidFill>
          <a:ln w="7620">
            <a:solidFill>
              <a:srgbClr val="EB7928"/>
            </a:solidFill>
            <a:prstDash val="solid"/>
          </a:ln>
        </p:spPr>
      </p:sp>
      <p:sp>
        <p:nvSpPr>
          <p:cNvPr id="7" name="Text 5"/>
          <p:cNvSpPr/>
          <p:nvPr/>
        </p:nvSpPr>
        <p:spPr>
          <a:xfrm>
            <a:off x="7595116" y="1764149"/>
            <a:ext cx="2643664" cy="283726"/>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Bitter Medium" pitchFamily="34" charset="0"/>
                <a:ea typeface="Bitter Medium" pitchFamily="34" charset="-122"/>
                <a:cs typeface="Bitter Medium" pitchFamily="34" charset="-120"/>
              </a:rPr>
              <a:t>Python Processing Script</a:t>
            </a:r>
            <a:endParaRPr lang="en-US" sz="1750" dirty="0"/>
          </a:p>
        </p:txBody>
      </p:sp>
      <p:sp>
        <p:nvSpPr>
          <p:cNvPr id="8" name="Text 6"/>
          <p:cNvSpPr/>
          <p:nvPr/>
        </p:nvSpPr>
        <p:spPr>
          <a:xfrm>
            <a:off x="7595116" y="2156817"/>
            <a:ext cx="6119574" cy="581263"/>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Open Sans" pitchFamily="34" charset="0"/>
                <a:ea typeface="Open Sans" pitchFamily="34" charset="-122"/>
                <a:cs typeface="Open Sans" pitchFamily="34" charset="-120"/>
              </a:rPr>
              <a:t>Handles video stream acquisition, frame preprocessing, YOLO inference, vehicle counting, and serial communication with Master Arduino</a:t>
            </a:r>
            <a:endParaRPr lang="en-US" sz="1400" dirty="0"/>
          </a:p>
        </p:txBody>
      </p:sp>
      <p:sp>
        <p:nvSpPr>
          <p:cNvPr id="9" name="Shape 7"/>
          <p:cNvSpPr/>
          <p:nvPr/>
        </p:nvSpPr>
        <p:spPr>
          <a:xfrm>
            <a:off x="726519" y="3108841"/>
            <a:ext cx="6497836" cy="1642943"/>
          </a:xfrm>
          <a:prstGeom prst="roundRect">
            <a:avLst>
              <a:gd name="adj" fmla="val 4644"/>
            </a:avLst>
          </a:prstGeom>
          <a:solidFill>
            <a:srgbClr val="D2600F"/>
          </a:solidFill>
          <a:ln w="7620">
            <a:solidFill>
              <a:srgbClr val="EB7928"/>
            </a:solidFill>
            <a:prstDash val="solid"/>
          </a:ln>
        </p:spPr>
      </p:sp>
      <p:sp>
        <p:nvSpPr>
          <p:cNvPr id="10" name="Text 8"/>
          <p:cNvSpPr/>
          <p:nvPr/>
        </p:nvSpPr>
        <p:spPr>
          <a:xfrm>
            <a:off x="915710" y="3298031"/>
            <a:ext cx="2270641" cy="283726"/>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Bitter Medium" pitchFamily="34" charset="0"/>
                <a:ea typeface="Bitter Medium" pitchFamily="34" charset="-122"/>
                <a:cs typeface="Bitter Medium" pitchFamily="34" charset="-120"/>
              </a:rPr>
              <a:t>Arduino Firmware</a:t>
            </a:r>
            <a:endParaRPr lang="en-US" sz="1750" dirty="0"/>
          </a:p>
        </p:txBody>
      </p:sp>
      <p:sp>
        <p:nvSpPr>
          <p:cNvPr id="11" name="Text 9"/>
          <p:cNvSpPr/>
          <p:nvPr/>
        </p:nvSpPr>
        <p:spPr>
          <a:xfrm>
            <a:off x="915710" y="3690699"/>
            <a:ext cx="6119455" cy="871895"/>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Open Sans" pitchFamily="34" charset="0"/>
                <a:ea typeface="Open Sans" pitchFamily="34" charset="-122"/>
                <a:cs typeface="Open Sans" pitchFamily="34" charset="-120"/>
              </a:rPr>
              <a:t>Master code implements timing algorithms and communication protocol; Slave code handles SYNC detection and Traffic Signal control logic</a:t>
            </a:r>
            <a:endParaRPr lang="en-US" sz="1400" dirty="0"/>
          </a:p>
        </p:txBody>
      </p:sp>
      <p:sp>
        <p:nvSpPr>
          <p:cNvPr id="12" name="Shape 10"/>
          <p:cNvSpPr/>
          <p:nvPr/>
        </p:nvSpPr>
        <p:spPr>
          <a:xfrm>
            <a:off x="7405926" y="3108841"/>
            <a:ext cx="6497955" cy="1642943"/>
          </a:xfrm>
          <a:prstGeom prst="roundRect">
            <a:avLst>
              <a:gd name="adj" fmla="val 4644"/>
            </a:avLst>
          </a:prstGeom>
          <a:solidFill>
            <a:srgbClr val="D2600F"/>
          </a:solidFill>
          <a:ln w="7620">
            <a:solidFill>
              <a:srgbClr val="EB7928"/>
            </a:solidFill>
            <a:prstDash val="solid"/>
          </a:ln>
        </p:spPr>
      </p:sp>
      <p:sp>
        <p:nvSpPr>
          <p:cNvPr id="13" name="Text 11"/>
          <p:cNvSpPr/>
          <p:nvPr/>
        </p:nvSpPr>
        <p:spPr>
          <a:xfrm>
            <a:off x="7595116" y="3298031"/>
            <a:ext cx="2270641" cy="283726"/>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Bitter Medium" pitchFamily="34" charset="0"/>
                <a:ea typeface="Bitter Medium" pitchFamily="34" charset="-122"/>
                <a:cs typeface="Bitter Medium" pitchFamily="34" charset="-120"/>
              </a:rPr>
              <a:t>Serial Protocol</a:t>
            </a:r>
            <a:endParaRPr lang="en-US" sz="1750" dirty="0"/>
          </a:p>
        </p:txBody>
      </p:sp>
      <p:sp>
        <p:nvSpPr>
          <p:cNvPr id="14" name="Text 12"/>
          <p:cNvSpPr/>
          <p:nvPr/>
        </p:nvSpPr>
        <p:spPr>
          <a:xfrm>
            <a:off x="7595116" y="3690699"/>
            <a:ext cx="6119574" cy="581263"/>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Open Sans" pitchFamily="34" charset="0"/>
                <a:ea typeface="Open Sans" pitchFamily="34" charset="-122"/>
                <a:cs typeface="Open Sans" pitchFamily="34" charset="-120"/>
              </a:rPr>
              <a:t>Custom packet structure defining data exchange format, error checking, and command syntax between laptop and microcontrollers</a:t>
            </a:r>
            <a:endParaRPr lang="en-US" sz="1400" dirty="0"/>
          </a:p>
        </p:txBody>
      </p:sp>
      <p:sp>
        <p:nvSpPr>
          <p:cNvPr id="15" name="Text 13"/>
          <p:cNvSpPr/>
          <p:nvPr/>
        </p:nvSpPr>
        <p:spPr>
          <a:xfrm>
            <a:off x="726519" y="5024199"/>
            <a:ext cx="3304699" cy="340638"/>
          </a:xfrm>
          <a:prstGeom prst="rect">
            <a:avLst/>
          </a:prstGeom>
          <a:noFill/>
          <a:ln/>
        </p:spPr>
        <p:txBody>
          <a:bodyPr wrap="none" lIns="0" tIns="0" rIns="0" bIns="0" rtlCol="0" anchor="t"/>
          <a:lstStyle/>
          <a:p>
            <a:pPr algn="l" indent="0" marL="0">
              <a:lnSpc>
                <a:spcPts val="2650"/>
              </a:lnSpc>
              <a:buNone/>
            </a:pPr>
            <a:r>
              <a:rPr lang="en-US" sz="2100" dirty="0">
                <a:solidFill>
                  <a:srgbClr val="2C3F42"/>
                </a:solidFill>
                <a:latin typeface="Bitter Medium" pitchFamily="34" charset="0"/>
                <a:ea typeface="Bitter Medium" pitchFamily="34" charset="-122"/>
                <a:cs typeface="Bitter Medium" pitchFamily="34" charset="-120"/>
              </a:rPr>
              <a:t>Software Integration Flow</a:t>
            </a:r>
            <a:endParaRPr lang="en-US" sz="2100" dirty="0"/>
          </a:p>
        </p:txBody>
      </p:sp>
      <p:sp>
        <p:nvSpPr>
          <p:cNvPr id="16" name="Text 14"/>
          <p:cNvSpPr/>
          <p:nvPr/>
        </p:nvSpPr>
        <p:spPr>
          <a:xfrm>
            <a:off x="726519" y="5637252"/>
            <a:ext cx="13177361" cy="871895"/>
          </a:xfrm>
          <a:prstGeom prst="rect">
            <a:avLst/>
          </a:prstGeom>
          <a:noFill/>
          <a:ln/>
        </p:spPr>
        <p:txBody>
          <a:bodyPr wrap="square" lIns="0" tIns="0" rIns="0" bIns="0" rtlCol="0" anchor="t"/>
          <a:lstStyle/>
          <a:p>
            <a:pPr algn="l" indent="0" marL="0">
              <a:lnSpc>
                <a:spcPts val="2250"/>
              </a:lnSpc>
              <a:buNone/>
            </a:pPr>
            <a:r>
              <a:rPr lang="en-US" sz="1400" dirty="0">
                <a:solidFill>
                  <a:srgbClr val="2B2E3C"/>
                </a:solidFill>
                <a:latin typeface="Open Sans" pitchFamily="34" charset="0"/>
                <a:ea typeface="Open Sans" pitchFamily="34" charset="-122"/>
                <a:cs typeface="Open Sans" pitchFamily="34" charset="-120"/>
              </a:rPr>
              <a:t>The Python script continuously processes video frames, extracting vehicle counts for each monitored direction. These counts are packaged into serial data packets and transmitted to the Master Arduino at regular intervals (typically every 2-5 seconds). The Master Arduino parses incoming data, validates packet integrity, and executes the timing computation algorithm.</a:t>
            </a:r>
            <a:endParaRPr lang="en-US" sz="1400" dirty="0"/>
          </a:p>
        </p:txBody>
      </p:sp>
      <p:sp>
        <p:nvSpPr>
          <p:cNvPr id="17" name="Text 15"/>
          <p:cNvSpPr/>
          <p:nvPr/>
        </p:nvSpPr>
        <p:spPr>
          <a:xfrm>
            <a:off x="726519" y="6713458"/>
            <a:ext cx="13177361" cy="871895"/>
          </a:xfrm>
          <a:prstGeom prst="rect">
            <a:avLst/>
          </a:prstGeom>
          <a:noFill/>
          <a:ln/>
        </p:spPr>
        <p:txBody>
          <a:bodyPr wrap="square" lIns="0" tIns="0" rIns="0" bIns="0" rtlCol="0" anchor="t"/>
          <a:lstStyle/>
          <a:p>
            <a:pPr algn="l" indent="0" marL="0">
              <a:lnSpc>
                <a:spcPts val="2250"/>
              </a:lnSpc>
              <a:buNone/>
            </a:pPr>
            <a:r>
              <a:rPr lang="en-US" sz="1400" dirty="0">
                <a:solidFill>
                  <a:srgbClr val="2B2E3C"/>
                </a:solidFill>
                <a:latin typeface="Open Sans" pitchFamily="34" charset="0"/>
                <a:ea typeface="Open Sans" pitchFamily="34" charset="-122"/>
                <a:cs typeface="Open Sans" pitchFamily="34" charset="-120"/>
              </a:rPr>
              <a:t>Upon completing calculations, the Master generates command packets for each Slave Arduino, specifying the duration and sequence of traffic signal states. A hardware SYNC pulse accompanies these commands, providing a precise timing reference. The entire software stack ensures real-time operation with minimal latency between detection and signal adjustment.</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1520" y="611862"/>
            <a:ext cx="6427351" cy="571619"/>
          </a:xfrm>
          <a:prstGeom prst="rect">
            <a:avLst/>
          </a:prstGeom>
          <a:noFill/>
          <a:ln/>
        </p:spPr>
        <p:txBody>
          <a:bodyPr wrap="none" lIns="0" tIns="0" rIns="0" bIns="0" rtlCol="0" anchor="t"/>
          <a:lstStyle/>
          <a:p>
            <a:pPr algn="l" indent="0" marL="0">
              <a:lnSpc>
                <a:spcPts val="4500"/>
              </a:lnSpc>
              <a:buNone/>
            </a:pPr>
            <a:r>
              <a:rPr lang="en-US" sz="3600" dirty="0">
                <a:solidFill>
                  <a:srgbClr val="2C3F42"/>
                </a:solidFill>
                <a:latin typeface="Bitter Medium" pitchFamily="34" charset="0"/>
                <a:ea typeface="Bitter Medium" pitchFamily="34" charset="-122"/>
                <a:cs typeface="Bitter Medium" pitchFamily="34" charset="-120"/>
              </a:rPr>
              <a:t>Synchronization Methodology</a:t>
            </a:r>
            <a:endParaRPr lang="en-US" sz="3600" dirty="0"/>
          </a:p>
        </p:txBody>
      </p:sp>
      <p:sp>
        <p:nvSpPr>
          <p:cNvPr id="3" name="Text 1"/>
          <p:cNvSpPr/>
          <p:nvPr/>
        </p:nvSpPr>
        <p:spPr>
          <a:xfrm>
            <a:off x="731520" y="1549241"/>
            <a:ext cx="13167360" cy="585073"/>
          </a:xfrm>
          <a:prstGeom prst="rect">
            <a:avLst/>
          </a:prstGeom>
          <a:noFill/>
          <a:ln/>
        </p:spPr>
        <p:txBody>
          <a:bodyPr wrap="square" lIns="0" tIns="0" rIns="0" bIns="0" rtlCol="0" anchor="t"/>
          <a:lstStyle/>
          <a:p>
            <a:pPr algn="l" indent="0" marL="0">
              <a:lnSpc>
                <a:spcPts val="2300"/>
              </a:lnSpc>
              <a:buNone/>
            </a:pPr>
            <a:r>
              <a:rPr lang="en-US" sz="1400" dirty="0">
                <a:solidFill>
                  <a:srgbClr val="2B2E3C"/>
                </a:solidFill>
                <a:latin typeface="Open Sans" pitchFamily="34" charset="0"/>
                <a:ea typeface="Open Sans" pitchFamily="34" charset="-122"/>
                <a:cs typeface="Open Sans" pitchFamily="34" charset="-120"/>
              </a:rPr>
              <a:t>Precise synchronization between multiple Slave Arduinos represents a critical design challenge. Without coordination, traffic signals could conflict, creating dangerous intersection conditions. This system employs a hardware-based synchronization approach that guarantees simultaneous state transitions.</a:t>
            </a:r>
            <a:endParaRPr lang="en-US" sz="1400" dirty="0"/>
          </a:p>
        </p:txBody>
      </p:sp>
      <p:pic>
        <p:nvPicPr>
          <p:cNvPr id="4" name="Image 0" descr="preencoded.png">    </p:cNvPr>
          <p:cNvPicPr>
            <a:picLocks noChangeAspect="1"/>
          </p:cNvPicPr>
          <p:nvPr/>
        </p:nvPicPr>
        <p:blipFill>
          <a:blip r:embed="rId1"/>
          <a:stretch>
            <a:fillRect/>
          </a:stretch>
        </p:blipFill>
        <p:spPr>
          <a:xfrm>
            <a:off x="731520" y="2888694"/>
            <a:ext cx="4267200" cy="1143000"/>
          </a:xfrm>
          <a:prstGeom prst="rect">
            <a:avLst/>
          </a:prstGeom>
        </p:spPr>
      </p:pic>
      <p:sp>
        <p:nvSpPr>
          <p:cNvPr id="5" name="Text 2"/>
          <p:cNvSpPr/>
          <p:nvPr/>
        </p:nvSpPr>
        <p:spPr>
          <a:xfrm>
            <a:off x="914400" y="3620214"/>
            <a:ext cx="2513290" cy="285750"/>
          </a:xfrm>
          <a:prstGeom prst="rect">
            <a:avLst/>
          </a:prstGeom>
          <a:noFill/>
          <a:ln/>
        </p:spPr>
        <p:txBody>
          <a:bodyPr wrap="none" lIns="0" tIns="0" rIns="0" bIns="0" rtlCol="0" anchor="t"/>
          <a:lstStyle/>
          <a:p>
            <a:pPr algn="l" indent="0" marL="0">
              <a:lnSpc>
                <a:spcPts val="2250"/>
              </a:lnSpc>
              <a:buNone/>
            </a:pPr>
            <a:r>
              <a:rPr lang="en-US" sz="1800" dirty="0">
                <a:solidFill>
                  <a:srgbClr val="2B2E3C"/>
                </a:solidFill>
                <a:latin typeface="Bitter Medium" pitchFamily="34" charset="0"/>
                <a:ea typeface="Bitter Medium" pitchFamily="34" charset="-122"/>
                <a:cs typeface="Bitter Medium" pitchFamily="34" charset="-120"/>
              </a:rPr>
              <a:t>Master Generates Pulse</a:t>
            </a:r>
            <a:endParaRPr lang="en-US" sz="1800" dirty="0"/>
          </a:p>
        </p:txBody>
      </p:sp>
      <p:sp>
        <p:nvSpPr>
          <p:cNvPr id="6" name="Text 3"/>
          <p:cNvSpPr/>
          <p:nvPr/>
        </p:nvSpPr>
        <p:spPr>
          <a:xfrm>
            <a:off x="914400" y="4015621"/>
            <a:ext cx="3901440" cy="1170146"/>
          </a:xfrm>
          <a:prstGeom prst="rect">
            <a:avLst/>
          </a:prstGeom>
          <a:noFill/>
          <a:ln/>
        </p:spPr>
        <p:txBody>
          <a:bodyPr wrap="square" lIns="0" tIns="0" rIns="0" bIns="0" rtlCol="0" anchor="t"/>
          <a:lstStyle/>
          <a:p>
            <a:pPr algn="l" indent="0" marL="0">
              <a:lnSpc>
                <a:spcPts val="2300"/>
              </a:lnSpc>
              <a:buNone/>
            </a:pPr>
            <a:r>
              <a:rPr lang="en-US" sz="1400" dirty="0">
                <a:solidFill>
                  <a:srgbClr val="2B2E3C"/>
                </a:solidFill>
                <a:latin typeface="Open Sans" pitchFamily="34" charset="0"/>
                <a:ea typeface="Open Sans" pitchFamily="34" charset="-122"/>
                <a:cs typeface="Open Sans" pitchFamily="34" charset="-120"/>
              </a:rPr>
              <a:t>After computing the complete signal cycle, the Master Arduino outputs a brief digital pulse (50-100ms duration, rising edge) on a dedicated SYNC pin</a:t>
            </a:r>
            <a:endParaRPr lang="en-US" sz="1400" dirty="0"/>
          </a:p>
        </p:txBody>
      </p:sp>
      <p:pic>
        <p:nvPicPr>
          <p:cNvPr id="7" name="Image 1" descr="preencoded.png">    </p:cNvPr>
          <p:cNvPicPr>
            <a:picLocks noChangeAspect="1"/>
          </p:cNvPicPr>
          <p:nvPr/>
        </p:nvPicPr>
        <p:blipFill>
          <a:blip r:embed="rId2"/>
          <a:stretch>
            <a:fillRect/>
          </a:stretch>
        </p:blipFill>
        <p:spPr>
          <a:xfrm>
            <a:off x="5181600" y="2614374"/>
            <a:ext cx="4267200" cy="1143000"/>
          </a:xfrm>
          <a:prstGeom prst="rect">
            <a:avLst/>
          </a:prstGeom>
        </p:spPr>
      </p:pic>
      <p:sp>
        <p:nvSpPr>
          <p:cNvPr id="8" name="Text 4"/>
          <p:cNvSpPr/>
          <p:nvPr/>
        </p:nvSpPr>
        <p:spPr>
          <a:xfrm>
            <a:off x="5364480" y="3345894"/>
            <a:ext cx="2577346" cy="285750"/>
          </a:xfrm>
          <a:prstGeom prst="rect">
            <a:avLst/>
          </a:prstGeom>
          <a:noFill/>
          <a:ln/>
        </p:spPr>
        <p:txBody>
          <a:bodyPr wrap="none" lIns="0" tIns="0" rIns="0" bIns="0" rtlCol="0" anchor="t"/>
          <a:lstStyle/>
          <a:p>
            <a:pPr algn="l" indent="0" marL="0">
              <a:lnSpc>
                <a:spcPts val="2250"/>
              </a:lnSpc>
              <a:buNone/>
            </a:pPr>
            <a:r>
              <a:rPr lang="en-US" sz="1800" dirty="0">
                <a:solidFill>
                  <a:srgbClr val="2B2E3C"/>
                </a:solidFill>
                <a:latin typeface="Bitter Medium" pitchFamily="34" charset="0"/>
                <a:ea typeface="Bitter Medium" pitchFamily="34" charset="-122"/>
                <a:cs typeface="Bitter Medium" pitchFamily="34" charset="-120"/>
              </a:rPr>
              <a:t>Simultaneous Detection</a:t>
            </a:r>
            <a:endParaRPr lang="en-US" sz="1800" dirty="0"/>
          </a:p>
        </p:txBody>
      </p:sp>
      <p:sp>
        <p:nvSpPr>
          <p:cNvPr id="9" name="Text 5"/>
          <p:cNvSpPr/>
          <p:nvPr/>
        </p:nvSpPr>
        <p:spPr>
          <a:xfrm>
            <a:off x="5364480" y="3741301"/>
            <a:ext cx="3901440" cy="1170146"/>
          </a:xfrm>
          <a:prstGeom prst="rect">
            <a:avLst/>
          </a:prstGeom>
          <a:noFill/>
          <a:ln/>
        </p:spPr>
        <p:txBody>
          <a:bodyPr wrap="square" lIns="0" tIns="0" rIns="0" bIns="0" rtlCol="0" anchor="t"/>
          <a:lstStyle/>
          <a:p>
            <a:pPr algn="l" indent="0" marL="0">
              <a:lnSpc>
                <a:spcPts val="2300"/>
              </a:lnSpc>
              <a:buNone/>
            </a:pPr>
            <a:r>
              <a:rPr lang="en-US" sz="1400" dirty="0">
                <a:solidFill>
                  <a:srgbClr val="2B2E3C"/>
                </a:solidFill>
                <a:latin typeface="Open Sans" pitchFamily="34" charset="0"/>
                <a:ea typeface="Open Sans" pitchFamily="34" charset="-122"/>
                <a:cs typeface="Open Sans" pitchFamily="34" charset="-120"/>
              </a:rPr>
              <a:t>Both Slave Arduinos monitor this SYNC pin using interrupt-driven detection, ensuring immediate response to the rising edge with minimal latency</a:t>
            </a:r>
            <a:endParaRPr lang="en-US" sz="1400" dirty="0"/>
          </a:p>
        </p:txBody>
      </p:sp>
      <p:pic>
        <p:nvPicPr>
          <p:cNvPr id="10" name="Image 2" descr="preencoded.png">    </p:cNvPr>
          <p:cNvPicPr>
            <a:picLocks noChangeAspect="1"/>
          </p:cNvPicPr>
          <p:nvPr/>
        </p:nvPicPr>
        <p:blipFill>
          <a:blip r:embed="rId3"/>
          <a:stretch>
            <a:fillRect/>
          </a:stretch>
        </p:blipFill>
        <p:spPr>
          <a:xfrm>
            <a:off x="9631680" y="2340054"/>
            <a:ext cx="4267200" cy="1143000"/>
          </a:xfrm>
          <a:prstGeom prst="rect">
            <a:avLst/>
          </a:prstGeom>
        </p:spPr>
      </p:pic>
      <p:sp>
        <p:nvSpPr>
          <p:cNvPr id="11" name="Text 6"/>
          <p:cNvSpPr/>
          <p:nvPr/>
        </p:nvSpPr>
        <p:spPr>
          <a:xfrm>
            <a:off x="9814560" y="3071574"/>
            <a:ext cx="2436971" cy="285750"/>
          </a:xfrm>
          <a:prstGeom prst="rect">
            <a:avLst/>
          </a:prstGeom>
          <a:noFill/>
          <a:ln/>
        </p:spPr>
        <p:txBody>
          <a:bodyPr wrap="none" lIns="0" tIns="0" rIns="0" bIns="0" rtlCol="0" anchor="t"/>
          <a:lstStyle/>
          <a:p>
            <a:pPr algn="l" indent="0" marL="0">
              <a:lnSpc>
                <a:spcPts val="2250"/>
              </a:lnSpc>
              <a:buNone/>
            </a:pPr>
            <a:r>
              <a:rPr lang="en-US" sz="1800" dirty="0">
                <a:solidFill>
                  <a:srgbClr val="2B2E3C"/>
                </a:solidFill>
                <a:latin typeface="Bitter Medium" pitchFamily="34" charset="0"/>
                <a:ea typeface="Bitter Medium" pitchFamily="34" charset="-122"/>
                <a:cs typeface="Bitter Medium" pitchFamily="34" charset="-120"/>
              </a:rPr>
              <a:t>Coordinated Execution</a:t>
            </a:r>
            <a:endParaRPr lang="en-US" sz="1800" dirty="0"/>
          </a:p>
        </p:txBody>
      </p:sp>
      <p:sp>
        <p:nvSpPr>
          <p:cNvPr id="12" name="Text 7"/>
          <p:cNvSpPr/>
          <p:nvPr/>
        </p:nvSpPr>
        <p:spPr>
          <a:xfrm>
            <a:off x="9814560" y="3466981"/>
            <a:ext cx="3901440" cy="1170146"/>
          </a:xfrm>
          <a:prstGeom prst="rect">
            <a:avLst/>
          </a:prstGeom>
          <a:noFill/>
          <a:ln/>
        </p:spPr>
        <p:txBody>
          <a:bodyPr wrap="square" lIns="0" tIns="0" rIns="0" bIns="0" rtlCol="0" anchor="t"/>
          <a:lstStyle/>
          <a:p>
            <a:pPr algn="l" indent="0" marL="0">
              <a:lnSpc>
                <a:spcPts val="2300"/>
              </a:lnSpc>
              <a:buNone/>
            </a:pPr>
            <a:r>
              <a:rPr lang="en-US" sz="1400" dirty="0">
                <a:solidFill>
                  <a:srgbClr val="2B2E3C"/>
                </a:solidFill>
                <a:latin typeface="Open Sans" pitchFamily="34" charset="0"/>
                <a:ea typeface="Open Sans" pitchFamily="34" charset="-122"/>
                <a:cs typeface="Open Sans" pitchFamily="34" charset="-120"/>
              </a:rPr>
              <a:t>Upon detecting the SYNC pulse, both Slaves simultaneously reset their internal timers and begin executing their respective signal sequences in perfect alignment</a:t>
            </a:r>
            <a:endParaRPr lang="en-US" sz="1400" dirty="0"/>
          </a:p>
        </p:txBody>
      </p:sp>
      <p:sp>
        <p:nvSpPr>
          <p:cNvPr id="13" name="Text 8"/>
          <p:cNvSpPr/>
          <p:nvPr/>
        </p:nvSpPr>
        <p:spPr>
          <a:xfrm>
            <a:off x="731520" y="5757267"/>
            <a:ext cx="3440906" cy="342900"/>
          </a:xfrm>
          <a:prstGeom prst="rect">
            <a:avLst/>
          </a:prstGeom>
          <a:noFill/>
          <a:ln/>
        </p:spPr>
        <p:txBody>
          <a:bodyPr wrap="none" lIns="0" tIns="0" rIns="0" bIns="0" rtlCol="0" anchor="t"/>
          <a:lstStyle/>
          <a:p>
            <a:pPr algn="l" indent="0" marL="0">
              <a:lnSpc>
                <a:spcPts val="2700"/>
              </a:lnSpc>
              <a:buNone/>
            </a:pPr>
            <a:r>
              <a:rPr lang="en-US" sz="2150" dirty="0">
                <a:solidFill>
                  <a:srgbClr val="2C3F42"/>
                </a:solidFill>
                <a:latin typeface="Bitter Medium" pitchFamily="34" charset="0"/>
                <a:ea typeface="Bitter Medium" pitchFamily="34" charset="-122"/>
                <a:cs typeface="Bitter Medium" pitchFamily="34" charset="-120"/>
              </a:rPr>
              <a:t>Hardware Implementation</a:t>
            </a:r>
            <a:endParaRPr lang="en-US" sz="2150" dirty="0"/>
          </a:p>
        </p:txBody>
      </p:sp>
      <p:sp>
        <p:nvSpPr>
          <p:cNvPr id="14" name="Text 9"/>
          <p:cNvSpPr/>
          <p:nvPr/>
        </p:nvSpPr>
        <p:spPr>
          <a:xfrm>
            <a:off x="731520" y="6283047"/>
            <a:ext cx="6360557" cy="1170146"/>
          </a:xfrm>
          <a:prstGeom prst="rect">
            <a:avLst/>
          </a:prstGeom>
          <a:noFill/>
          <a:ln/>
        </p:spPr>
        <p:txBody>
          <a:bodyPr wrap="square" lIns="0" tIns="0" rIns="0" bIns="0" rtlCol="0" anchor="t"/>
          <a:lstStyle/>
          <a:p>
            <a:pPr algn="l" indent="0" marL="0">
              <a:lnSpc>
                <a:spcPts val="2300"/>
              </a:lnSpc>
              <a:buNone/>
            </a:pPr>
            <a:r>
              <a:rPr lang="en-US" sz="1400" dirty="0">
                <a:solidFill>
                  <a:srgbClr val="2B2E3C"/>
                </a:solidFill>
                <a:latin typeface="Open Sans" pitchFamily="34" charset="0"/>
                <a:ea typeface="Open Sans" pitchFamily="34" charset="-122"/>
                <a:cs typeface="Open Sans" pitchFamily="34" charset="-120"/>
              </a:rPr>
              <a:t>The SYNC signal uses a direct digital connection from the Master Arduino's output pin to input pins on both Slave Arduinos. Pull-down resistors ensure the line remains at a defined LOW state when idle, preventing false triggers from electrical noise.</a:t>
            </a:r>
            <a:endParaRPr lang="en-US" sz="1400" dirty="0"/>
          </a:p>
        </p:txBody>
      </p:sp>
      <p:sp>
        <p:nvSpPr>
          <p:cNvPr id="15" name="Text 10"/>
          <p:cNvSpPr/>
          <p:nvPr/>
        </p:nvSpPr>
        <p:spPr>
          <a:xfrm>
            <a:off x="7545943" y="5757267"/>
            <a:ext cx="2743557" cy="342900"/>
          </a:xfrm>
          <a:prstGeom prst="rect">
            <a:avLst/>
          </a:prstGeom>
          <a:noFill/>
          <a:ln/>
        </p:spPr>
        <p:txBody>
          <a:bodyPr wrap="none" lIns="0" tIns="0" rIns="0" bIns="0" rtlCol="0" anchor="t"/>
          <a:lstStyle/>
          <a:p>
            <a:pPr algn="l" indent="0" marL="0">
              <a:lnSpc>
                <a:spcPts val="2700"/>
              </a:lnSpc>
              <a:buNone/>
            </a:pPr>
            <a:r>
              <a:rPr lang="en-US" sz="2150" dirty="0">
                <a:solidFill>
                  <a:srgbClr val="2C3F42"/>
                </a:solidFill>
                <a:latin typeface="Bitter Medium" pitchFamily="34" charset="0"/>
                <a:ea typeface="Bitter Medium" pitchFamily="34" charset="-122"/>
                <a:cs typeface="Bitter Medium" pitchFamily="34" charset="-120"/>
              </a:rPr>
              <a:t>Timing Accuracy</a:t>
            </a:r>
            <a:endParaRPr lang="en-US" sz="2150" dirty="0"/>
          </a:p>
        </p:txBody>
      </p:sp>
      <p:sp>
        <p:nvSpPr>
          <p:cNvPr id="16" name="Text 11"/>
          <p:cNvSpPr/>
          <p:nvPr/>
        </p:nvSpPr>
        <p:spPr>
          <a:xfrm>
            <a:off x="7545943" y="6283047"/>
            <a:ext cx="6360557" cy="1170146"/>
          </a:xfrm>
          <a:prstGeom prst="rect">
            <a:avLst/>
          </a:prstGeom>
          <a:noFill/>
          <a:ln/>
        </p:spPr>
        <p:txBody>
          <a:bodyPr wrap="square" lIns="0" tIns="0" rIns="0" bIns="0" rtlCol="0" anchor="t"/>
          <a:lstStyle/>
          <a:p>
            <a:pPr algn="l" indent="0" marL="0">
              <a:lnSpc>
                <a:spcPts val="2300"/>
              </a:lnSpc>
              <a:buNone/>
            </a:pPr>
            <a:r>
              <a:rPr lang="en-US" sz="1400" dirty="0">
                <a:solidFill>
                  <a:srgbClr val="2B2E3C"/>
                </a:solidFill>
                <a:latin typeface="Open Sans" pitchFamily="34" charset="0"/>
                <a:ea typeface="Open Sans" pitchFamily="34" charset="-122"/>
                <a:cs typeface="Open Sans" pitchFamily="34" charset="-120"/>
              </a:rPr>
              <a:t>Hardware-based synchronization achieves sub-millisecond accuracy, far superior to software-based polling methods. This precision ensures traffic signals never display conflicting states, maintaining intersection safety even with dynamic timing adjustments.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2025-12-08T04:13:13Z</dcterms:created>
  <dcterms:modified xsi:type="dcterms:W3CDTF">2025-12-08T04:13:13Z</dcterms:modified>
</cp:coreProperties>
</file>